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sldIdLst>
    <p:sldId id="274" r:id="rId3"/>
    <p:sldId id="257" r:id="rId4"/>
    <p:sldId id="258" r:id="rId5"/>
    <p:sldId id="260" r:id="rId6"/>
    <p:sldId id="262" r:id="rId7"/>
    <p:sldId id="261" r:id="rId8"/>
    <p:sldId id="256" r:id="rId9"/>
    <p:sldId id="263" r:id="rId10"/>
    <p:sldId id="264" r:id="rId11"/>
    <p:sldId id="266" r:id="rId12"/>
    <p:sldId id="265" r:id="rId13"/>
    <p:sldId id="267" r:id="rId14"/>
    <p:sldId id="268" r:id="rId15"/>
    <p:sldId id="269" r:id="rId16"/>
    <p:sldId id="271" r:id="rId17"/>
    <p:sldId id="272" r:id="rId18"/>
    <p:sldId id="270" r:id="rId19"/>
    <p:sldId id="275" r:id="rId20"/>
    <p:sldId id="277" r:id="rId21"/>
    <p:sldId id="276" r:id="rId22"/>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1" clrIdx="0">
    <p:extLst>
      <p:ext uri="{19B8F6BF-5375-455C-9EA6-DF929625EA0E}">
        <p15:presenceInfo xmlns:p15="http://schemas.microsoft.com/office/powerpoint/2012/main" userId="Windows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426" autoAdjust="0"/>
    <p:restoredTop sz="94660"/>
  </p:normalViewPr>
  <p:slideViewPr>
    <p:cSldViewPr snapToGrid="0">
      <p:cViewPr varScale="1">
        <p:scale>
          <a:sx n="80" d="100"/>
          <a:sy n="80" d="100"/>
        </p:scale>
        <p:origin x="120" y="9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12-22T09:23:54.267" idx="1">
    <p:pos x="7670" y="10"/>
    <p:text/>
    <p:extLst>
      <p:ext uri="{C676402C-5697-4E1C-873F-D02D1690AC5C}">
        <p15:threadingInfo xmlns:p15="http://schemas.microsoft.com/office/powerpoint/2012/main" timeZoneBias="-18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IQ"/>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FB974711-31BB-4EB7-AC75-3BB1C8A19090}" type="datetimeFigureOut">
              <a:rPr lang="ar-IQ" smtClean="0"/>
              <a:t>08/05/1442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EE7CA6B2-B3ED-4114-AA14-75E881A536FE}" type="slidenum">
              <a:rPr lang="ar-IQ" smtClean="0"/>
              <a:t>‹#›</a:t>
            </a:fld>
            <a:endParaRPr lang="ar-IQ"/>
          </a:p>
        </p:txBody>
      </p:sp>
    </p:spTree>
    <p:extLst>
      <p:ext uri="{BB962C8B-B14F-4D97-AF65-F5344CB8AC3E}">
        <p14:creationId xmlns:p14="http://schemas.microsoft.com/office/powerpoint/2010/main" val="155265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FB974711-31BB-4EB7-AC75-3BB1C8A19090}" type="datetimeFigureOut">
              <a:rPr lang="ar-IQ" smtClean="0"/>
              <a:t>08/05/1442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EE7CA6B2-B3ED-4114-AA14-75E881A536FE}" type="slidenum">
              <a:rPr lang="ar-IQ" smtClean="0"/>
              <a:t>‹#›</a:t>
            </a:fld>
            <a:endParaRPr lang="ar-IQ"/>
          </a:p>
        </p:txBody>
      </p:sp>
    </p:spTree>
    <p:extLst>
      <p:ext uri="{BB962C8B-B14F-4D97-AF65-F5344CB8AC3E}">
        <p14:creationId xmlns:p14="http://schemas.microsoft.com/office/powerpoint/2010/main" val="2857567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FB974711-31BB-4EB7-AC75-3BB1C8A19090}" type="datetimeFigureOut">
              <a:rPr lang="ar-IQ" smtClean="0"/>
              <a:t>08/05/1442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EE7CA6B2-B3ED-4114-AA14-75E881A536FE}" type="slidenum">
              <a:rPr lang="ar-IQ" smtClean="0"/>
              <a:t>‹#›</a:t>
            </a:fld>
            <a:endParaRPr lang="ar-IQ"/>
          </a:p>
        </p:txBody>
      </p:sp>
    </p:spTree>
    <p:extLst>
      <p:ext uri="{BB962C8B-B14F-4D97-AF65-F5344CB8AC3E}">
        <p14:creationId xmlns:p14="http://schemas.microsoft.com/office/powerpoint/2010/main" val="2670396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CC24C8BB-1A22-42D4-9D85-2BE684EAB24B}" type="datetimeFigureOut">
              <a:rPr lang="ar-IQ" smtClean="0">
                <a:solidFill>
                  <a:prstClr val="black"/>
                </a:solidFill>
              </a:rPr>
              <a:pPr/>
              <a:t>08/05/1442</a:t>
            </a:fld>
            <a:endParaRPr lang="ar-IQ">
              <a:solidFill>
                <a:prstClr val="black"/>
              </a:solidFill>
            </a:endParaRPr>
          </a:p>
        </p:txBody>
      </p:sp>
      <p:sp>
        <p:nvSpPr>
          <p:cNvPr id="5" name="Footer Placeholder 4"/>
          <p:cNvSpPr>
            <a:spLocks noGrp="1"/>
          </p:cNvSpPr>
          <p:nvPr>
            <p:ph type="ftr" sz="quarter" idx="11"/>
          </p:nvPr>
        </p:nvSpPr>
        <p:spPr>
          <a:xfrm>
            <a:off x="2692397" y="5037663"/>
            <a:ext cx="5214635" cy="279400"/>
          </a:xfrm>
        </p:spPr>
        <p:txBody>
          <a:bodyPr/>
          <a:lstStyle/>
          <a:p>
            <a:endParaRPr lang="ar-IQ">
              <a:solidFill>
                <a:prstClr val="black"/>
              </a:solidFill>
            </a:endParaRPr>
          </a:p>
        </p:txBody>
      </p:sp>
      <p:sp>
        <p:nvSpPr>
          <p:cNvPr id="6" name="Slide Number Placeholder 5"/>
          <p:cNvSpPr>
            <a:spLocks noGrp="1"/>
          </p:cNvSpPr>
          <p:nvPr>
            <p:ph type="sldNum" sz="quarter" idx="12"/>
          </p:nvPr>
        </p:nvSpPr>
        <p:spPr>
          <a:xfrm>
            <a:off x="8956900" y="5037663"/>
            <a:ext cx="551167" cy="279400"/>
          </a:xfrm>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034736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08/05/1442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8385969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08/05/1442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90514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C24C8BB-1A22-42D4-9D85-2BE684EAB24B}" type="datetimeFigureOut">
              <a:rPr lang="ar-IQ" smtClean="0">
                <a:solidFill>
                  <a:prstClr val="black"/>
                </a:solidFill>
              </a:rPr>
              <a:pPr/>
              <a:t>08/05/1442</a:t>
            </a:fld>
            <a:endParaRPr lang="ar-IQ">
              <a:solidFill>
                <a:prstClr val="black"/>
              </a:solidFill>
            </a:endParaRPr>
          </a:p>
        </p:txBody>
      </p:sp>
      <p:sp>
        <p:nvSpPr>
          <p:cNvPr id="6" name="Footer Placeholder 5"/>
          <p:cNvSpPr>
            <a:spLocks noGrp="1"/>
          </p:cNvSpPr>
          <p:nvPr>
            <p:ph type="ftr" sz="quarter" idx="11"/>
          </p:nvPr>
        </p:nvSpPr>
        <p:spPr/>
        <p:txBody>
          <a:bodyPr/>
          <a:lstStyle/>
          <a:p>
            <a:endParaRPr lang="ar-IQ">
              <a:solidFill>
                <a:prstClr val="black"/>
              </a:solidFill>
            </a:endParaRPr>
          </a:p>
        </p:txBody>
      </p:sp>
      <p:sp>
        <p:nvSpPr>
          <p:cNvPr id="7" name="Slide Number Placeholder 6"/>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27590439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C24C8BB-1A22-42D4-9D85-2BE684EAB24B}" type="datetimeFigureOut">
              <a:rPr lang="ar-IQ" smtClean="0">
                <a:solidFill>
                  <a:prstClr val="black"/>
                </a:solidFill>
              </a:rPr>
              <a:pPr/>
              <a:t>08/05/1442</a:t>
            </a:fld>
            <a:endParaRPr lang="ar-IQ">
              <a:solidFill>
                <a:prstClr val="black"/>
              </a:solidFill>
            </a:endParaRPr>
          </a:p>
        </p:txBody>
      </p:sp>
      <p:sp>
        <p:nvSpPr>
          <p:cNvPr id="8" name="Footer Placeholder 7"/>
          <p:cNvSpPr>
            <a:spLocks noGrp="1"/>
          </p:cNvSpPr>
          <p:nvPr>
            <p:ph type="ftr" sz="quarter" idx="11"/>
          </p:nvPr>
        </p:nvSpPr>
        <p:spPr/>
        <p:txBody>
          <a:bodyPr/>
          <a:lstStyle/>
          <a:p>
            <a:endParaRPr lang="ar-IQ">
              <a:solidFill>
                <a:prstClr val="black"/>
              </a:solidFill>
            </a:endParaRPr>
          </a:p>
        </p:txBody>
      </p:sp>
      <p:sp>
        <p:nvSpPr>
          <p:cNvPr id="9" name="Slide Number Placeholder 8"/>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063430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C24C8BB-1A22-42D4-9D85-2BE684EAB24B}" type="datetimeFigureOut">
              <a:rPr lang="ar-IQ" smtClean="0">
                <a:solidFill>
                  <a:prstClr val="black"/>
                </a:solidFill>
              </a:rPr>
              <a:pPr/>
              <a:t>08/05/1442</a:t>
            </a:fld>
            <a:endParaRPr lang="ar-IQ">
              <a:solidFill>
                <a:prstClr val="black"/>
              </a:solidFill>
            </a:endParaRPr>
          </a:p>
        </p:txBody>
      </p:sp>
      <p:sp>
        <p:nvSpPr>
          <p:cNvPr id="4" name="Footer Placeholder 3"/>
          <p:cNvSpPr>
            <a:spLocks noGrp="1"/>
          </p:cNvSpPr>
          <p:nvPr>
            <p:ph type="ftr" sz="quarter" idx="11"/>
          </p:nvPr>
        </p:nvSpPr>
        <p:spPr/>
        <p:txBody>
          <a:bodyPr/>
          <a:lstStyle/>
          <a:p>
            <a:endParaRPr lang="ar-IQ">
              <a:solidFill>
                <a:prstClr val="black"/>
              </a:solidFill>
            </a:endParaRPr>
          </a:p>
        </p:txBody>
      </p:sp>
      <p:sp>
        <p:nvSpPr>
          <p:cNvPr id="5" name="Slide Number Placeholder 4"/>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597872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24C8BB-1A22-42D4-9D85-2BE684EAB24B}" type="datetimeFigureOut">
              <a:rPr lang="ar-IQ" smtClean="0">
                <a:solidFill>
                  <a:prstClr val="black"/>
                </a:solidFill>
              </a:rPr>
              <a:pPr/>
              <a:t>08/05/1442</a:t>
            </a:fld>
            <a:endParaRPr lang="ar-IQ">
              <a:solidFill>
                <a:prstClr val="black"/>
              </a:solidFill>
            </a:endParaRPr>
          </a:p>
        </p:txBody>
      </p:sp>
      <p:sp>
        <p:nvSpPr>
          <p:cNvPr id="3" name="Footer Placeholder 2"/>
          <p:cNvSpPr>
            <a:spLocks noGrp="1"/>
          </p:cNvSpPr>
          <p:nvPr>
            <p:ph type="ftr" sz="quarter" idx="11"/>
          </p:nvPr>
        </p:nvSpPr>
        <p:spPr/>
        <p:txBody>
          <a:bodyPr/>
          <a:lstStyle/>
          <a:p>
            <a:endParaRPr lang="ar-IQ">
              <a:solidFill>
                <a:prstClr val="black"/>
              </a:solidFill>
            </a:endParaRPr>
          </a:p>
        </p:txBody>
      </p:sp>
      <p:sp>
        <p:nvSpPr>
          <p:cNvPr id="4" name="Slide Number Placeholder 3"/>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41084453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24C8BB-1A22-42D4-9D85-2BE684EAB24B}" type="datetimeFigureOut">
              <a:rPr lang="ar-IQ" smtClean="0">
                <a:solidFill>
                  <a:prstClr val="black"/>
                </a:solidFill>
              </a:rPr>
              <a:pPr/>
              <a:t>08/05/1442</a:t>
            </a:fld>
            <a:endParaRPr lang="ar-IQ">
              <a:solidFill>
                <a:prstClr val="black"/>
              </a:solidFill>
            </a:endParaRPr>
          </a:p>
        </p:txBody>
      </p:sp>
      <p:sp>
        <p:nvSpPr>
          <p:cNvPr id="6" name="Footer Placeholder 5"/>
          <p:cNvSpPr>
            <a:spLocks noGrp="1"/>
          </p:cNvSpPr>
          <p:nvPr>
            <p:ph type="ftr" sz="quarter" idx="11"/>
          </p:nvPr>
        </p:nvSpPr>
        <p:spPr/>
        <p:txBody>
          <a:bodyPr/>
          <a:lstStyle/>
          <a:p>
            <a:endParaRPr lang="ar-IQ">
              <a:solidFill>
                <a:prstClr val="black"/>
              </a:solidFill>
            </a:endParaRPr>
          </a:p>
        </p:txBody>
      </p:sp>
      <p:sp>
        <p:nvSpPr>
          <p:cNvPr id="7" name="Slide Number Placeholder 6"/>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875800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FB974711-31BB-4EB7-AC75-3BB1C8A19090}" type="datetimeFigureOut">
              <a:rPr lang="ar-IQ" smtClean="0"/>
              <a:t>08/05/1442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EE7CA6B2-B3ED-4114-AA14-75E881A536FE}" type="slidenum">
              <a:rPr lang="ar-IQ" smtClean="0"/>
              <a:t>‹#›</a:t>
            </a:fld>
            <a:endParaRPr lang="ar-IQ"/>
          </a:p>
        </p:txBody>
      </p:sp>
    </p:spTree>
    <p:extLst>
      <p:ext uri="{BB962C8B-B14F-4D97-AF65-F5344CB8AC3E}">
        <p14:creationId xmlns:p14="http://schemas.microsoft.com/office/powerpoint/2010/main" val="447527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24C8BB-1A22-42D4-9D85-2BE684EAB24B}" type="datetimeFigureOut">
              <a:rPr lang="ar-IQ" smtClean="0">
                <a:solidFill>
                  <a:prstClr val="black"/>
                </a:solidFill>
              </a:rPr>
              <a:pPr/>
              <a:t>08/05/1442</a:t>
            </a:fld>
            <a:endParaRPr lang="ar-IQ">
              <a:solidFill>
                <a:prstClr val="black"/>
              </a:solidFill>
            </a:endParaRPr>
          </a:p>
        </p:txBody>
      </p:sp>
      <p:sp>
        <p:nvSpPr>
          <p:cNvPr id="6" name="Footer Placeholder 5"/>
          <p:cNvSpPr>
            <a:spLocks noGrp="1"/>
          </p:cNvSpPr>
          <p:nvPr>
            <p:ph type="ftr" sz="quarter" idx="11"/>
          </p:nvPr>
        </p:nvSpPr>
        <p:spPr/>
        <p:txBody>
          <a:bodyPr/>
          <a:lstStyle/>
          <a:p>
            <a:endParaRPr lang="ar-IQ">
              <a:solidFill>
                <a:prstClr val="black"/>
              </a:solidFill>
            </a:endParaRPr>
          </a:p>
        </p:txBody>
      </p:sp>
      <p:sp>
        <p:nvSpPr>
          <p:cNvPr id="7" name="Slide Number Placeholder 6"/>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38084200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24C8BB-1A22-42D4-9D85-2BE684EAB24B}" type="datetimeFigureOut">
              <a:rPr lang="ar-IQ" smtClean="0">
                <a:solidFill>
                  <a:prstClr val="black"/>
                </a:solidFill>
              </a:rPr>
              <a:pPr/>
              <a:t>08/05/1442</a:t>
            </a:fld>
            <a:endParaRPr lang="ar-IQ">
              <a:solidFill>
                <a:prstClr val="black"/>
              </a:solidFill>
            </a:endParaRPr>
          </a:p>
        </p:txBody>
      </p:sp>
      <p:sp>
        <p:nvSpPr>
          <p:cNvPr id="6" name="Footer Placeholder 5"/>
          <p:cNvSpPr>
            <a:spLocks noGrp="1"/>
          </p:cNvSpPr>
          <p:nvPr>
            <p:ph type="ftr" sz="quarter" idx="11"/>
          </p:nvPr>
        </p:nvSpPr>
        <p:spPr/>
        <p:txBody>
          <a:bodyPr/>
          <a:lstStyle/>
          <a:p>
            <a:endParaRPr lang="ar-IQ">
              <a:solidFill>
                <a:prstClr val="black"/>
              </a:solidFill>
            </a:endParaRPr>
          </a:p>
        </p:txBody>
      </p:sp>
      <p:sp>
        <p:nvSpPr>
          <p:cNvPr id="7" name="Slide Number Placeholder 6"/>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20687843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08/05/1442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969160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08/05/1442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r>
              <a:rPr lang="en-US" sz="8000" dirty="0">
                <a:solidFill>
                  <a:prstClr val="black"/>
                </a:solidFill>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r>
              <a:rPr lang="en-US" sz="8000" dirty="0">
                <a:solidFill>
                  <a:prstClr val="black"/>
                </a:solidFill>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950722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08/05/1442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25330103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08/05/1442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r>
              <a:rPr lang="en-US" sz="8000" dirty="0">
                <a:solidFill>
                  <a:prstClr val="black"/>
                </a:solidFill>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r>
              <a:rPr lang="en-US" sz="8000" dirty="0">
                <a:solidFill>
                  <a:prstClr val="black"/>
                </a:solidFill>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536121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08/05/1442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12898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08/05/1442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783052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08/05/1442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18572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IQ"/>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974711-31BB-4EB7-AC75-3BB1C8A19090}" type="datetimeFigureOut">
              <a:rPr lang="ar-IQ" smtClean="0"/>
              <a:t>08/05/1442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EE7CA6B2-B3ED-4114-AA14-75E881A536FE}" type="slidenum">
              <a:rPr lang="ar-IQ" smtClean="0"/>
              <a:t>‹#›</a:t>
            </a:fld>
            <a:endParaRPr lang="ar-IQ"/>
          </a:p>
        </p:txBody>
      </p:sp>
    </p:spTree>
    <p:extLst>
      <p:ext uri="{BB962C8B-B14F-4D97-AF65-F5344CB8AC3E}">
        <p14:creationId xmlns:p14="http://schemas.microsoft.com/office/powerpoint/2010/main" val="2723561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FB974711-31BB-4EB7-AC75-3BB1C8A19090}" type="datetimeFigureOut">
              <a:rPr lang="ar-IQ" smtClean="0"/>
              <a:t>08/05/1442</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EE7CA6B2-B3ED-4114-AA14-75E881A536FE}" type="slidenum">
              <a:rPr lang="ar-IQ" smtClean="0"/>
              <a:t>‹#›</a:t>
            </a:fld>
            <a:endParaRPr lang="ar-IQ"/>
          </a:p>
        </p:txBody>
      </p:sp>
    </p:spTree>
    <p:extLst>
      <p:ext uri="{BB962C8B-B14F-4D97-AF65-F5344CB8AC3E}">
        <p14:creationId xmlns:p14="http://schemas.microsoft.com/office/powerpoint/2010/main" val="2286795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IQ"/>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FB974711-31BB-4EB7-AC75-3BB1C8A19090}" type="datetimeFigureOut">
              <a:rPr lang="ar-IQ" smtClean="0"/>
              <a:t>08/05/1442</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EE7CA6B2-B3ED-4114-AA14-75E881A536FE}" type="slidenum">
              <a:rPr lang="ar-IQ" smtClean="0"/>
              <a:t>‹#›</a:t>
            </a:fld>
            <a:endParaRPr lang="ar-IQ"/>
          </a:p>
        </p:txBody>
      </p:sp>
    </p:spTree>
    <p:extLst>
      <p:ext uri="{BB962C8B-B14F-4D97-AF65-F5344CB8AC3E}">
        <p14:creationId xmlns:p14="http://schemas.microsoft.com/office/powerpoint/2010/main" val="1624619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FB974711-31BB-4EB7-AC75-3BB1C8A19090}" type="datetimeFigureOut">
              <a:rPr lang="ar-IQ" smtClean="0"/>
              <a:t>08/05/1442</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EE7CA6B2-B3ED-4114-AA14-75E881A536FE}" type="slidenum">
              <a:rPr lang="ar-IQ" smtClean="0"/>
              <a:t>‹#›</a:t>
            </a:fld>
            <a:endParaRPr lang="ar-IQ"/>
          </a:p>
        </p:txBody>
      </p:sp>
    </p:spTree>
    <p:extLst>
      <p:ext uri="{BB962C8B-B14F-4D97-AF65-F5344CB8AC3E}">
        <p14:creationId xmlns:p14="http://schemas.microsoft.com/office/powerpoint/2010/main" val="3435323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974711-31BB-4EB7-AC75-3BB1C8A19090}" type="datetimeFigureOut">
              <a:rPr lang="ar-IQ" smtClean="0"/>
              <a:t>08/05/1442</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EE7CA6B2-B3ED-4114-AA14-75E881A536FE}" type="slidenum">
              <a:rPr lang="ar-IQ" smtClean="0"/>
              <a:t>‹#›</a:t>
            </a:fld>
            <a:endParaRPr lang="ar-IQ"/>
          </a:p>
        </p:txBody>
      </p:sp>
    </p:spTree>
    <p:extLst>
      <p:ext uri="{BB962C8B-B14F-4D97-AF65-F5344CB8AC3E}">
        <p14:creationId xmlns:p14="http://schemas.microsoft.com/office/powerpoint/2010/main" val="4174439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974711-31BB-4EB7-AC75-3BB1C8A19090}" type="datetimeFigureOut">
              <a:rPr lang="ar-IQ" smtClean="0"/>
              <a:t>08/05/1442</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EE7CA6B2-B3ED-4114-AA14-75E881A536FE}" type="slidenum">
              <a:rPr lang="ar-IQ" smtClean="0"/>
              <a:t>‹#›</a:t>
            </a:fld>
            <a:endParaRPr lang="ar-IQ"/>
          </a:p>
        </p:txBody>
      </p:sp>
    </p:spTree>
    <p:extLst>
      <p:ext uri="{BB962C8B-B14F-4D97-AF65-F5344CB8AC3E}">
        <p14:creationId xmlns:p14="http://schemas.microsoft.com/office/powerpoint/2010/main" val="15876508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974711-31BB-4EB7-AC75-3BB1C8A19090}" type="datetimeFigureOut">
              <a:rPr lang="ar-IQ" smtClean="0"/>
              <a:t>08/05/1442</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EE7CA6B2-B3ED-4114-AA14-75E881A536FE}" type="slidenum">
              <a:rPr lang="ar-IQ" smtClean="0"/>
              <a:t>‹#›</a:t>
            </a:fld>
            <a:endParaRPr lang="ar-IQ"/>
          </a:p>
        </p:txBody>
      </p:sp>
    </p:spTree>
    <p:extLst>
      <p:ext uri="{BB962C8B-B14F-4D97-AF65-F5344CB8AC3E}">
        <p14:creationId xmlns:p14="http://schemas.microsoft.com/office/powerpoint/2010/main" val="3595976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3.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B974711-31BB-4EB7-AC75-3BB1C8A19090}" type="datetimeFigureOut">
              <a:rPr lang="ar-IQ" smtClean="0"/>
              <a:t>08/05/1442</a:t>
            </a:fld>
            <a:endParaRPr lang="ar-IQ"/>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E7CA6B2-B3ED-4114-AA14-75E881A536FE}" type="slidenum">
              <a:rPr lang="ar-IQ" smtClean="0"/>
              <a:t>‹#›</a:t>
            </a:fld>
            <a:endParaRPr lang="ar-IQ"/>
          </a:p>
        </p:txBody>
      </p:sp>
    </p:spTree>
    <p:extLst>
      <p:ext uri="{BB962C8B-B14F-4D97-AF65-F5344CB8AC3E}">
        <p14:creationId xmlns:p14="http://schemas.microsoft.com/office/powerpoint/2010/main" val="41807960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C24C8BB-1A22-42D4-9D85-2BE684EAB24B}" type="datetimeFigureOut">
              <a:rPr lang="ar-IQ" smtClean="0">
                <a:solidFill>
                  <a:prstClr val="black"/>
                </a:solidFill>
              </a:rPr>
              <a:pPr/>
              <a:t>08/05/1442</a:t>
            </a:fld>
            <a:endParaRPr lang="ar-IQ">
              <a:solidFill>
                <a:prstClr val="black"/>
              </a:solidFill>
            </a:endParaRPr>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ar-IQ">
              <a:solidFill>
                <a:prstClr val="black"/>
              </a:solidFill>
            </a:endParaRPr>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35707604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1"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Magnetic Resonance and Medical Imaging  </a:t>
            </a:r>
            <a:endParaRPr lang="ar-IQ" dirty="0"/>
          </a:p>
        </p:txBody>
      </p:sp>
      <p:sp>
        <p:nvSpPr>
          <p:cNvPr id="3" name="Subtitle 2"/>
          <p:cNvSpPr>
            <a:spLocks noGrp="1"/>
          </p:cNvSpPr>
          <p:nvPr>
            <p:ph type="subTitle" idx="1"/>
          </p:nvPr>
        </p:nvSpPr>
        <p:spPr/>
        <p:txBody>
          <a:bodyPr>
            <a:normAutofit/>
          </a:bodyPr>
          <a:lstStyle/>
          <a:p>
            <a:r>
              <a:rPr lang="en-US" sz="2400" b="1" dirty="0" smtClean="0"/>
              <a:t> Lect. 4 - 4th year /Medical </a:t>
            </a:r>
            <a:r>
              <a:rPr lang="en-US" sz="2400" b="1" dirty="0"/>
              <a:t>P</a:t>
            </a:r>
            <a:r>
              <a:rPr lang="en-US" sz="2400" b="1" dirty="0" smtClean="0"/>
              <a:t>hysics </a:t>
            </a:r>
          </a:p>
          <a:p>
            <a:r>
              <a:rPr lang="en-US" sz="2400" b="1" dirty="0" err="1" smtClean="0">
                <a:latin typeface="Times New Roman" pitchFamily="18" charset="0"/>
                <a:cs typeface="Times New Roman" pitchFamily="18" charset="0"/>
              </a:rPr>
              <a:t>Dr</a:t>
            </a:r>
            <a:r>
              <a:rPr lang="en-US" sz="2400" b="1" dirty="0" smtClean="0">
                <a:latin typeface="Times New Roman" pitchFamily="18" charset="0"/>
                <a:cs typeface="Times New Roman" pitchFamily="18" charset="0"/>
              </a:rPr>
              <a:t> . Hanan </a:t>
            </a:r>
            <a:r>
              <a:rPr lang="en-US" sz="2400" b="1" dirty="0" err="1" smtClean="0">
                <a:latin typeface="Times New Roman" pitchFamily="18" charset="0"/>
                <a:cs typeface="Times New Roman" pitchFamily="18" charset="0"/>
              </a:rPr>
              <a:t>Abd</a:t>
            </a:r>
            <a:r>
              <a:rPr lang="en-US" sz="2400" b="1" dirty="0" smtClean="0">
                <a:latin typeface="Times New Roman" pitchFamily="18" charset="0"/>
                <a:cs typeface="Times New Roman" pitchFamily="18" charset="0"/>
              </a:rPr>
              <a:t> Ali  </a:t>
            </a:r>
            <a:endParaRPr lang="ar-IQ"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40794939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3285" y="0"/>
            <a:ext cx="11865429" cy="6737684"/>
          </a:xfrm>
        </p:spPr>
      </p:pic>
    </p:spTree>
    <p:extLst>
      <p:ext uri="{BB962C8B-B14F-4D97-AF65-F5344CB8AC3E}">
        <p14:creationId xmlns:p14="http://schemas.microsoft.com/office/powerpoint/2010/main" val="22946387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89250"/>
            <a:ext cx="12033380" cy="6989342"/>
          </a:xfrm>
        </p:spPr>
        <p:txBody>
          <a:bodyPr>
            <a:normAutofit/>
          </a:bodyPr>
          <a:lstStyle/>
          <a:p>
            <a:pPr algn="l" rtl="0">
              <a:buFont typeface="Wingdings" panose="05000000000000000000" pitchFamily="2" charset="2"/>
              <a:buChar char="v"/>
            </a:pPr>
            <a:r>
              <a:rPr lang="en-US" b="0" i="0" u="none" strike="noStrike" baseline="0" dirty="0" smtClean="0">
                <a:latin typeface="Sabon-Roman"/>
              </a:rPr>
              <a:t>The strength of the B</a:t>
            </a:r>
            <a:r>
              <a:rPr lang="en-US" sz="800" b="0" i="0" u="none" strike="noStrike" baseline="0" dirty="0" smtClean="0">
                <a:latin typeface="Sabon-Roman"/>
              </a:rPr>
              <a:t>0 </a:t>
            </a:r>
            <a:r>
              <a:rPr lang="en-US" b="0" i="0" u="none" strike="noStrike" baseline="0" dirty="0" smtClean="0">
                <a:latin typeface="Sabon-Roman"/>
              </a:rPr>
              <a:t>magnetic field is</a:t>
            </a:r>
            <a:r>
              <a:rPr lang="en-US" b="0" i="0" u="none" strike="noStrike" dirty="0" smtClean="0">
                <a:latin typeface="Sabon-Roman"/>
              </a:rPr>
              <a:t> </a:t>
            </a:r>
            <a:r>
              <a:rPr lang="en-US" b="0" i="0" u="none" strike="noStrike" baseline="0" dirty="0" smtClean="0">
                <a:latin typeface="Sabon-Roman"/>
              </a:rPr>
              <a:t>expressed in units called tesla</a:t>
            </a:r>
            <a:r>
              <a:rPr lang="en-US" b="0" i="0" u="none" strike="noStrike" dirty="0" smtClean="0">
                <a:latin typeface="Sabon-Roman"/>
              </a:rPr>
              <a:t> </a:t>
            </a:r>
            <a:r>
              <a:rPr lang="en-US" b="0" i="0" u="none" strike="noStrike" baseline="0" dirty="0" smtClean="0">
                <a:latin typeface="Sabon-Roman"/>
              </a:rPr>
              <a:t>(T). </a:t>
            </a:r>
          </a:p>
          <a:p>
            <a:pPr algn="l" rtl="0">
              <a:buFont typeface="Wingdings" panose="05000000000000000000" pitchFamily="2" charset="2"/>
              <a:buChar char="v"/>
            </a:pPr>
            <a:r>
              <a:rPr lang="en-US" b="0" i="0" u="none" strike="noStrike" baseline="0" dirty="0" smtClean="0">
                <a:latin typeface="Sabon-Roman"/>
              </a:rPr>
              <a:t> </a:t>
            </a:r>
            <a:r>
              <a:rPr lang="en-US" b="0" i="0" u="none" strike="noStrike" baseline="0" dirty="0" smtClean="0">
                <a:solidFill>
                  <a:schemeClr val="accent5">
                    <a:lumMod val="50000"/>
                  </a:schemeClr>
                </a:solidFill>
                <a:latin typeface="Sabon-Roman"/>
              </a:rPr>
              <a:t>A frequent</a:t>
            </a:r>
            <a:r>
              <a:rPr lang="en-US" b="0" i="0" u="none" strike="noStrike" dirty="0" smtClean="0">
                <a:solidFill>
                  <a:schemeClr val="accent5">
                    <a:lumMod val="50000"/>
                  </a:schemeClr>
                </a:solidFill>
                <a:latin typeface="Sabon-Roman"/>
              </a:rPr>
              <a:t> </a:t>
            </a:r>
            <a:r>
              <a:rPr lang="en-US" b="0" i="0" u="none" strike="noStrike" baseline="0" dirty="0" smtClean="0">
                <a:solidFill>
                  <a:schemeClr val="accent5">
                    <a:lumMod val="50000"/>
                  </a:schemeClr>
                </a:solidFill>
                <a:latin typeface="Sabon-Roman"/>
              </a:rPr>
              <a:t>MRI question is, “How many gray equal 1</a:t>
            </a:r>
            <a:r>
              <a:rPr lang="en-US" b="0" i="0" u="none" strike="noStrike" dirty="0" smtClean="0">
                <a:solidFill>
                  <a:schemeClr val="accent5">
                    <a:lumMod val="50000"/>
                  </a:schemeClr>
                </a:solidFill>
                <a:latin typeface="Sabon-Roman"/>
              </a:rPr>
              <a:t> </a:t>
            </a:r>
            <a:r>
              <a:rPr lang="en-US" b="0" i="0" u="none" strike="noStrike" baseline="0" dirty="0" smtClean="0">
                <a:solidFill>
                  <a:schemeClr val="accent5">
                    <a:lumMod val="50000"/>
                  </a:schemeClr>
                </a:solidFill>
                <a:latin typeface="Sabon-Roman"/>
              </a:rPr>
              <a:t>tesla</a:t>
            </a:r>
            <a:r>
              <a:rPr lang="en-US" b="0" i="0" u="none" strike="noStrike" baseline="0" dirty="0" smtClean="0">
                <a:solidFill>
                  <a:schemeClr val="accent5">
                    <a:lumMod val="50000"/>
                  </a:schemeClr>
                </a:solidFill>
                <a:latin typeface="Sabon-Roman"/>
              </a:rPr>
              <a:t>?”</a:t>
            </a:r>
          </a:p>
          <a:p>
            <a:pPr marL="0" indent="0" algn="l" rtl="0">
              <a:buNone/>
            </a:pPr>
            <a:r>
              <a:rPr lang="en-US" b="0" i="0" u="none" strike="noStrike" baseline="0" dirty="0" smtClean="0">
                <a:latin typeface="Sabon-Roman"/>
              </a:rPr>
              <a:t> </a:t>
            </a:r>
            <a:endParaRPr lang="en-US" b="0" i="0" u="none" strike="noStrike" baseline="0" dirty="0" smtClean="0">
              <a:latin typeface="Sabon-Roman"/>
            </a:endParaRPr>
          </a:p>
          <a:p>
            <a:pPr lvl="1" algn="just" rtl="0">
              <a:buFont typeface="Wingdings" panose="05000000000000000000" pitchFamily="2" charset="2"/>
              <a:buChar char="ü"/>
            </a:pPr>
            <a:r>
              <a:rPr lang="en-US" b="0" i="0" u="none" strike="noStrike" baseline="0" dirty="0" smtClean="0">
                <a:latin typeface="Sabon-Roman"/>
              </a:rPr>
              <a:t>             The </a:t>
            </a:r>
            <a:r>
              <a:rPr lang="en-US" b="0" i="0" u="none" strike="noStrike" baseline="0" dirty="0" smtClean="0">
                <a:latin typeface="Sabon-Roman"/>
              </a:rPr>
              <a:t>answer is none. A relationship does</a:t>
            </a:r>
            <a:r>
              <a:rPr lang="en-US" b="0" i="0" u="none" strike="noStrike" dirty="0" smtClean="0">
                <a:latin typeface="Sabon-Roman"/>
              </a:rPr>
              <a:t> </a:t>
            </a:r>
            <a:r>
              <a:rPr lang="en-US" b="0" i="0" u="none" strike="noStrike" baseline="0" dirty="0" smtClean="0">
                <a:latin typeface="Sabon-Roman"/>
              </a:rPr>
              <a:t>not exist between ionizing radiation and magnetic</a:t>
            </a:r>
            <a:r>
              <a:rPr lang="en-US" b="0" i="0" u="none" strike="noStrike" dirty="0" smtClean="0">
                <a:latin typeface="Sabon-Roman"/>
              </a:rPr>
              <a:t> </a:t>
            </a:r>
            <a:r>
              <a:rPr lang="en-US" b="0" i="0" u="none" strike="noStrike" baseline="0" dirty="0" smtClean="0">
                <a:latin typeface="Sabon-Roman"/>
              </a:rPr>
              <a:t>field strength. Nothing about MRI can be</a:t>
            </a:r>
            <a:r>
              <a:rPr lang="en-US" b="0" i="0" u="none" strike="noStrike" dirty="0" smtClean="0">
                <a:latin typeface="Sabon-Roman"/>
              </a:rPr>
              <a:t> </a:t>
            </a:r>
            <a:r>
              <a:rPr lang="en-US" b="0" i="0" u="none" strike="noStrike" baseline="0" dirty="0" smtClean="0">
                <a:latin typeface="Sabon-Roman"/>
              </a:rPr>
              <a:t>measured in gray because MRI does not use ionizing</a:t>
            </a:r>
            <a:r>
              <a:rPr lang="en-US" b="0" i="0" u="none" strike="noStrike" dirty="0" smtClean="0">
                <a:latin typeface="Sabon-Roman"/>
              </a:rPr>
              <a:t> </a:t>
            </a:r>
            <a:r>
              <a:rPr lang="en-US" b="0" i="0" u="none" strike="noStrike" baseline="0" dirty="0" smtClean="0">
                <a:latin typeface="Sabon-Roman"/>
              </a:rPr>
              <a:t>radiation.</a:t>
            </a:r>
          </a:p>
          <a:p>
            <a:pPr marL="0" indent="0" algn="just" rtl="0">
              <a:buNone/>
            </a:pPr>
            <a:endParaRPr lang="en-US" b="0" i="0" u="none" strike="noStrike" baseline="0" dirty="0" smtClean="0">
              <a:latin typeface="Sabon-Roman"/>
            </a:endParaRPr>
          </a:p>
          <a:p>
            <a:pPr algn="just" rtl="0">
              <a:buFont typeface="Wingdings" panose="05000000000000000000" pitchFamily="2" charset="2"/>
              <a:buChar char="Ø"/>
            </a:pPr>
            <a:r>
              <a:rPr lang="en-US" b="0" i="0" u="none" strike="noStrike" baseline="0" dirty="0" smtClean="0">
                <a:latin typeface="Sabon-Roman"/>
              </a:rPr>
              <a:t>With a patient positioned </a:t>
            </a:r>
            <a:r>
              <a:rPr lang="en-US" b="0" i="0" u="none" strike="noStrike" baseline="0" dirty="0" smtClean="0">
                <a:solidFill>
                  <a:srgbClr val="000000"/>
                </a:solidFill>
                <a:latin typeface="Sabon-Roman"/>
              </a:rPr>
              <a:t>in a static magnetic</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field, proton dipoles align with the (B</a:t>
            </a:r>
            <a:r>
              <a:rPr lang="en-US" sz="800" b="0" i="0" u="none" strike="noStrike" baseline="0" dirty="0" smtClean="0">
                <a:solidFill>
                  <a:srgbClr val="000000"/>
                </a:solidFill>
                <a:latin typeface="Sabon-Roman"/>
              </a:rPr>
              <a:t>0</a:t>
            </a:r>
            <a:r>
              <a:rPr lang="en-US" b="0" i="0" u="none" strike="noStrike" baseline="0" dirty="0" smtClean="0">
                <a:solidFill>
                  <a:srgbClr val="000000"/>
                </a:solidFill>
                <a:latin typeface="Sabon-Roman"/>
              </a:rPr>
              <a:t>) magnetic</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field (see </a:t>
            </a:r>
            <a:r>
              <a:rPr lang="en-US" b="0" i="0" u="none" strike="noStrike" baseline="0" dirty="0" smtClean="0">
                <a:solidFill>
                  <a:srgbClr val="0081AD"/>
                </a:solidFill>
                <a:latin typeface="Sabon-Roman"/>
              </a:rPr>
              <a:t>Figure 1-4</a:t>
            </a:r>
            <a:r>
              <a:rPr lang="en-US" b="0" i="0" u="none" strike="noStrike" baseline="0" dirty="0" smtClean="0">
                <a:solidFill>
                  <a:srgbClr val="000000"/>
                </a:solidFill>
                <a:latin typeface="Sabon-Roman"/>
              </a:rPr>
              <a:t>). This statement is an over simplification</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and is not entirely true. </a:t>
            </a:r>
          </a:p>
          <a:p>
            <a:pPr algn="just" rtl="0">
              <a:buFont typeface="Wingdings" panose="05000000000000000000" pitchFamily="2" charset="2"/>
              <a:buChar char="Ø"/>
            </a:pPr>
            <a:endParaRPr lang="en-US" b="0" i="0" u="none" strike="noStrike" baseline="0" dirty="0" smtClean="0">
              <a:solidFill>
                <a:srgbClr val="000000"/>
              </a:solidFill>
              <a:latin typeface="Sabon-Roman"/>
            </a:endParaRPr>
          </a:p>
          <a:p>
            <a:pPr algn="just" rtl="0">
              <a:buFont typeface="Wingdings" panose="05000000000000000000" pitchFamily="2" charset="2"/>
              <a:buChar char="Ø"/>
            </a:pPr>
            <a:r>
              <a:rPr lang="en-US" b="0" i="0" u="none" strike="noStrike" baseline="0" dirty="0" smtClean="0">
                <a:solidFill>
                  <a:srgbClr val="000000"/>
                </a:solidFill>
                <a:latin typeface="Sabon-Roman"/>
              </a:rPr>
              <a:t>Only</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one of approximately every million dipoles</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becomes so aligned. However, once aligned, the</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patient is polarized and has a net magnetization.</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The patient now has a north and a south magnetic</a:t>
            </a:r>
          </a:p>
          <a:p>
            <a:pPr marL="0" indent="0" algn="just" rtl="0">
              <a:buNone/>
            </a:pPr>
            <a:r>
              <a:rPr lang="en-US" b="0" i="0" u="none" strike="noStrike" baseline="0" dirty="0" smtClean="0">
                <a:solidFill>
                  <a:srgbClr val="000000"/>
                </a:solidFill>
                <a:latin typeface="Sabon-Roman"/>
              </a:rPr>
              <a:t>pole.</a:t>
            </a:r>
            <a:endParaRPr lang="ar-IQ" dirty="0"/>
          </a:p>
        </p:txBody>
      </p:sp>
    </p:spTree>
    <p:extLst>
      <p:ext uri="{BB962C8B-B14F-4D97-AF65-F5344CB8AC3E}">
        <p14:creationId xmlns:p14="http://schemas.microsoft.com/office/powerpoint/2010/main" val="4518315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4">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0" u="none" strike="noStrike" baseline="0" dirty="0" smtClean="0">
                <a:solidFill>
                  <a:srgbClr val="000000"/>
                </a:solidFill>
                <a:latin typeface="Frutiger-Bold"/>
              </a:rPr>
              <a:t>Precession</a:t>
            </a:r>
            <a:br>
              <a:rPr lang="en-US" b="1" i="0" u="none" strike="noStrike" baseline="0" dirty="0" smtClean="0">
                <a:solidFill>
                  <a:srgbClr val="000000"/>
                </a:solidFill>
                <a:latin typeface="Frutiger-Bold"/>
              </a:rPr>
            </a:br>
            <a:endParaRPr lang="ar-IQ" dirty="0"/>
          </a:p>
        </p:txBody>
      </p:sp>
      <p:sp>
        <p:nvSpPr>
          <p:cNvPr id="3" name="Content Placeholder 2"/>
          <p:cNvSpPr>
            <a:spLocks noGrp="1"/>
          </p:cNvSpPr>
          <p:nvPr>
            <p:ph idx="1"/>
          </p:nvPr>
        </p:nvSpPr>
        <p:spPr>
          <a:xfrm>
            <a:off x="373223" y="1352938"/>
            <a:ext cx="11346025" cy="5197151"/>
          </a:xfrm>
        </p:spPr>
        <p:txBody>
          <a:bodyPr>
            <a:normAutofit fontScale="92500" lnSpcReduction="20000"/>
          </a:bodyPr>
          <a:lstStyle/>
          <a:p>
            <a:pPr algn="l" rtl="0">
              <a:buFont typeface="Wingdings" panose="05000000000000000000" pitchFamily="2" charset="2"/>
              <a:buChar char="q"/>
            </a:pPr>
            <a:r>
              <a:rPr lang="en-US" b="0" i="0" u="none" strike="noStrike" baseline="0" dirty="0" smtClean="0">
                <a:solidFill>
                  <a:srgbClr val="000000"/>
                </a:solidFill>
                <a:latin typeface="Sabon-Roman"/>
              </a:rPr>
              <a:t>In addition to polarization, another phenomenon</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occurs when a patient is placed in a static magnetic</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field. This phenomenon can be understood</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by considering the gyroscope. </a:t>
            </a:r>
          </a:p>
          <a:p>
            <a:pPr algn="l" rtl="0">
              <a:buFont typeface="Wingdings" panose="05000000000000000000" pitchFamily="2" charset="2"/>
              <a:buChar char="q"/>
            </a:pPr>
            <a:endParaRPr lang="en-US" b="0" i="0" u="none" strike="noStrike" baseline="0" dirty="0" smtClean="0">
              <a:solidFill>
                <a:srgbClr val="000000"/>
              </a:solidFill>
              <a:latin typeface="Sabon-Roman"/>
            </a:endParaRPr>
          </a:p>
          <a:p>
            <a:pPr algn="l" rtl="0">
              <a:buFont typeface="Wingdings" panose="05000000000000000000" pitchFamily="2" charset="2"/>
              <a:buChar char="q"/>
            </a:pPr>
            <a:r>
              <a:rPr lang="en-US" b="0" i="0" u="none" strike="noStrike" baseline="0" dirty="0" smtClean="0">
                <a:solidFill>
                  <a:srgbClr val="000000"/>
                </a:solidFill>
                <a:latin typeface="Sabon-Roman"/>
              </a:rPr>
              <a:t>A gyroscope has</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an annulus of heavy metal attached by spokes </a:t>
            </a:r>
            <a:r>
              <a:rPr lang="en-US" b="0" i="0" u="none" strike="noStrike" baseline="0" dirty="0" smtClean="0">
                <a:solidFill>
                  <a:srgbClr val="000000"/>
                </a:solidFill>
                <a:latin typeface="Sabon-Roman"/>
              </a:rPr>
              <a:t>to</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an </a:t>
            </a:r>
            <a:r>
              <a:rPr lang="en-US" b="0" i="0" u="none" strike="noStrike" baseline="0" dirty="0" smtClean="0">
                <a:solidFill>
                  <a:srgbClr val="000000"/>
                </a:solidFill>
                <a:latin typeface="Sabon-Roman"/>
              </a:rPr>
              <a:t>axis (</a:t>
            </a:r>
            <a:r>
              <a:rPr lang="en-US" b="0" i="0" u="none" strike="noStrike" baseline="0" dirty="0" smtClean="0">
                <a:solidFill>
                  <a:srgbClr val="0081AD"/>
                </a:solidFill>
                <a:latin typeface="Sabon-Roman"/>
              </a:rPr>
              <a:t>Figure 1-5</a:t>
            </a:r>
            <a:r>
              <a:rPr lang="en-US" b="0" i="0" u="none" strike="noStrike" baseline="0" dirty="0" smtClean="0">
                <a:solidFill>
                  <a:srgbClr val="000000"/>
                </a:solidFill>
                <a:latin typeface="Sabon-Roman"/>
              </a:rPr>
              <a:t>). If the gyroscope is taken</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into space and spins, it only spins. However, if</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the gyroscope spins on Earth in the presence of</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a gravitational field, not only will the gyroscope</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spin, but it will also wobble. Physicists call this</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wobbling motion </a:t>
            </a:r>
            <a:r>
              <a:rPr lang="en-US" b="1" i="0" u="none" strike="noStrike" baseline="0" dirty="0" smtClean="0">
                <a:solidFill>
                  <a:srgbClr val="000000"/>
                </a:solidFill>
                <a:latin typeface="Sabon-Bold"/>
              </a:rPr>
              <a:t>precession</a:t>
            </a:r>
            <a:endParaRPr lang="ar-IQ" dirty="0" smtClean="0"/>
          </a:p>
          <a:p>
            <a:pPr marL="0" indent="0" algn="l" rtl="0">
              <a:buNone/>
            </a:pPr>
            <a:endParaRPr lang="en-US" b="0" i="0" u="none" strike="noStrike" baseline="0" dirty="0" smtClean="0">
              <a:solidFill>
                <a:srgbClr val="000000"/>
              </a:solidFill>
              <a:latin typeface="Sabon-Roman"/>
            </a:endParaRPr>
          </a:p>
          <a:p>
            <a:pPr marL="0" indent="0" algn="l" rtl="0">
              <a:buNone/>
            </a:pPr>
            <a:r>
              <a:rPr lang="en-US" b="0" i="0" u="none" strike="noStrike" baseline="0" dirty="0" smtClean="0">
                <a:solidFill>
                  <a:srgbClr val="000000"/>
                </a:solidFill>
                <a:latin typeface="Sabon-Roman"/>
              </a:rPr>
              <a:t>Precession</a:t>
            </a:r>
          </a:p>
          <a:p>
            <a:pPr marL="0" indent="0" algn="just" rtl="0">
              <a:buNone/>
            </a:pPr>
            <a:r>
              <a:rPr lang="en-US" b="0" i="0" u="none" strike="noStrike" baseline="0" dirty="0" smtClean="0">
                <a:solidFill>
                  <a:srgbClr val="000000"/>
                </a:solidFill>
                <a:latin typeface="Andalus" panose="02020603050405020304" pitchFamily="18" charset="-78"/>
                <a:cs typeface="Andalus" panose="02020603050405020304" pitchFamily="18" charset="-78"/>
              </a:rPr>
              <a:t>If the net magnetization is placed in the XY plane  it will rotate about the Z axis at a frequency equal to the frequency of the photon which would cause a transition between the two energy levels of the spin. This frequency is called the </a:t>
            </a:r>
            <a:r>
              <a:rPr lang="en-US" b="0" i="0" u="none" strike="noStrike" baseline="0" dirty="0" err="1" smtClean="0">
                <a:solidFill>
                  <a:srgbClr val="000000"/>
                </a:solidFill>
                <a:latin typeface="Andalus" panose="02020603050405020304" pitchFamily="18" charset="-78"/>
                <a:cs typeface="Andalus" panose="02020603050405020304" pitchFamily="18" charset="-78"/>
              </a:rPr>
              <a:t>Larmor</a:t>
            </a:r>
            <a:r>
              <a:rPr lang="en-US" b="0" i="0" u="none" strike="noStrike" baseline="0" dirty="0" smtClean="0">
                <a:solidFill>
                  <a:srgbClr val="000000"/>
                </a:solidFill>
                <a:latin typeface="Andalus" panose="02020603050405020304" pitchFamily="18" charset="-78"/>
                <a:cs typeface="Andalus" panose="02020603050405020304" pitchFamily="18" charset="-78"/>
              </a:rPr>
              <a:t> frequency. </a:t>
            </a:r>
          </a:p>
        </p:txBody>
      </p:sp>
    </p:spTree>
    <p:extLst>
      <p:ext uri="{BB962C8B-B14F-4D97-AF65-F5344CB8AC3E}">
        <p14:creationId xmlns:p14="http://schemas.microsoft.com/office/powerpoint/2010/main" val="21660218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idx="1"/>
          </p:nvPr>
        </p:nvPicPr>
        <p:blipFill>
          <a:blip r:embed="rId2"/>
          <a:stretch>
            <a:fillRect/>
          </a:stretch>
        </p:blipFill>
        <p:spPr>
          <a:xfrm>
            <a:off x="6735599" y="195943"/>
            <a:ext cx="5327102" cy="570214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1531"/>
            <a:ext cx="6735599" cy="5806557"/>
          </a:xfrm>
          <a:prstGeom prst="rect">
            <a:avLst/>
          </a:prstGeom>
        </p:spPr>
      </p:pic>
    </p:spTree>
    <p:extLst>
      <p:ext uri="{BB962C8B-B14F-4D97-AF65-F5344CB8AC3E}">
        <p14:creationId xmlns:p14="http://schemas.microsoft.com/office/powerpoint/2010/main" val="4699427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5644" y="276728"/>
            <a:ext cx="10335126" cy="7007142"/>
          </a:xfrm>
        </p:spPr>
      </p:pic>
    </p:spTree>
    <p:extLst>
      <p:ext uri="{BB962C8B-B14F-4D97-AF65-F5344CB8AC3E}">
        <p14:creationId xmlns:p14="http://schemas.microsoft.com/office/powerpoint/2010/main" val="30494645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pattFill prst="divot">
          <a:fgClr>
            <a:schemeClr val="accent1"/>
          </a:fgClr>
          <a:bgClr>
            <a:schemeClr val="bg1"/>
          </a:bgClr>
        </a:patt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082351"/>
            <a:ext cx="10515600" cy="5094612"/>
          </a:xfrm>
        </p:spPr>
        <p:txBody>
          <a:bodyPr>
            <a:normAutofit fontScale="92500" lnSpcReduction="10000"/>
          </a:bodyPr>
          <a:lstStyle/>
          <a:p>
            <a:pPr algn="just" rtl="0">
              <a:buFont typeface="Wingdings" panose="05000000000000000000" pitchFamily="2" charset="2"/>
              <a:buChar char="q"/>
            </a:pPr>
            <a:r>
              <a:rPr lang="en-US" dirty="0"/>
              <a:t>Precession is the interaction between the </a:t>
            </a:r>
            <a:r>
              <a:rPr lang="en-US" dirty="0" smtClean="0"/>
              <a:t>spinning mass of the gyroscope and the mass of the earth </a:t>
            </a:r>
            <a:r>
              <a:rPr lang="en-US" dirty="0"/>
              <a:t>that is manifest through the gravitational </a:t>
            </a:r>
            <a:r>
              <a:rPr lang="en-US" dirty="0" smtClean="0"/>
              <a:t>B0 field.</a:t>
            </a:r>
          </a:p>
          <a:p>
            <a:pPr algn="just" rtl="0">
              <a:buFont typeface="Wingdings" panose="05000000000000000000" pitchFamily="2" charset="2"/>
              <a:buChar char="q"/>
            </a:pPr>
            <a:endParaRPr lang="en-US" dirty="0" smtClean="0"/>
          </a:p>
          <a:p>
            <a:pPr algn="just" rtl="0">
              <a:buFont typeface="Wingdings" panose="05000000000000000000" pitchFamily="2" charset="2"/>
              <a:buChar char="q"/>
            </a:pPr>
            <a:r>
              <a:rPr lang="en-US" dirty="0" smtClean="0"/>
              <a:t> </a:t>
            </a:r>
            <a:r>
              <a:rPr lang="en-US" dirty="0"/>
              <a:t>By spinning, the gyroscope creates </a:t>
            </a:r>
            <a:r>
              <a:rPr lang="en-US" dirty="0" smtClean="0"/>
              <a:t>angular momentum</a:t>
            </a:r>
            <a:r>
              <a:rPr lang="en-US" dirty="0"/>
              <a:t>, which interacts with the </a:t>
            </a:r>
            <a:r>
              <a:rPr lang="en-US" dirty="0" smtClean="0"/>
              <a:t>angular momentum </a:t>
            </a:r>
            <a:r>
              <a:rPr lang="en-US" dirty="0"/>
              <a:t>of the spinning Earth and causes </a:t>
            </a:r>
            <a:r>
              <a:rPr lang="en-US" dirty="0" smtClean="0"/>
              <a:t>the </a:t>
            </a:r>
            <a:r>
              <a:rPr lang="en-US" dirty="0" err="1" smtClean="0"/>
              <a:t>precessional</a:t>
            </a:r>
            <a:r>
              <a:rPr lang="en-US" dirty="0" smtClean="0"/>
              <a:t> </a:t>
            </a:r>
            <a:r>
              <a:rPr lang="en-US" dirty="0"/>
              <a:t>motion</a:t>
            </a:r>
            <a:r>
              <a:rPr lang="en-US" dirty="0" smtClean="0"/>
              <a:t>.</a:t>
            </a:r>
          </a:p>
          <a:p>
            <a:pPr algn="just" rtl="0">
              <a:buFont typeface="Wingdings" panose="05000000000000000000" pitchFamily="2" charset="2"/>
              <a:buChar char="q"/>
            </a:pPr>
            <a:endParaRPr lang="en-US" dirty="0"/>
          </a:p>
          <a:p>
            <a:pPr algn="just" rtl="0">
              <a:buFont typeface="Wingdings" panose="05000000000000000000" pitchFamily="2" charset="2"/>
              <a:buChar char="q"/>
            </a:pPr>
            <a:r>
              <a:rPr lang="en-US" dirty="0"/>
              <a:t>Early space station designs were </a:t>
            </a:r>
            <a:r>
              <a:rPr lang="en-US" dirty="0" smtClean="0"/>
              <a:t>gyroscope like saucers</a:t>
            </a:r>
            <a:r>
              <a:rPr lang="en-US" dirty="0"/>
              <a:t>, spinning to produce an </a:t>
            </a:r>
            <a:r>
              <a:rPr lang="en-US" dirty="0" smtClean="0"/>
              <a:t>artificial gravity</a:t>
            </a:r>
            <a:r>
              <a:rPr lang="en-US" dirty="0"/>
              <a:t>. Currently, hand and foot clips </a:t>
            </a:r>
            <a:r>
              <a:rPr lang="en-US" dirty="0" smtClean="0"/>
              <a:t>provide moorings </a:t>
            </a:r>
            <a:r>
              <a:rPr lang="en-US" dirty="0"/>
              <a:t>for inhabitants of the </a:t>
            </a:r>
            <a:r>
              <a:rPr lang="en-US" dirty="0" smtClean="0"/>
              <a:t>International Space Station</a:t>
            </a:r>
          </a:p>
          <a:p>
            <a:pPr algn="l" rtl="0">
              <a:buFont typeface="Wingdings" panose="05000000000000000000" pitchFamily="2" charset="2"/>
              <a:buChar char="q"/>
            </a:pPr>
            <a:r>
              <a:rPr lang="en-US" b="0" i="0" u="none" strike="noStrike" baseline="0" dirty="0" smtClean="0">
                <a:latin typeface="Frutiger-LightCn"/>
              </a:rPr>
              <a:t>The gyroscope </a:t>
            </a:r>
            <a:r>
              <a:rPr lang="en-US" b="0" i="0" u="none" strike="noStrike" baseline="0" dirty="0" err="1" smtClean="0">
                <a:latin typeface="Frutiger-LightCn"/>
              </a:rPr>
              <a:t>precesses</a:t>
            </a:r>
            <a:r>
              <a:rPr lang="en-US" b="0" i="0" u="none" strike="noStrike" baseline="0" dirty="0" smtClean="0">
                <a:latin typeface="Frutiger-LightCn"/>
              </a:rPr>
              <a:t> in the presence of</a:t>
            </a:r>
            <a:r>
              <a:rPr lang="en-US" b="0" i="0" u="none" strike="noStrike" dirty="0" smtClean="0">
                <a:latin typeface="Frutiger-LightCn"/>
              </a:rPr>
              <a:t> </a:t>
            </a:r>
            <a:r>
              <a:rPr lang="en-US" b="0" i="0" u="none" strike="noStrike" baseline="0" dirty="0" smtClean="0">
                <a:latin typeface="Frutiger-LightCn"/>
              </a:rPr>
              <a:t>gravity; the proton </a:t>
            </a:r>
            <a:r>
              <a:rPr lang="en-US" b="0" i="0" u="none" strike="noStrike" baseline="0" dirty="0" err="1" smtClean="0">
                <a:latin typeface="Frutiger-LightCn"/>
              </a:rPr>
              <a:t>precesses</a:t>
            </a:r>
            <a:r>
              <a:rPr lang="en-US" b="0" i="0" u="none" strike="noStrike" baseline="0" dirty="0" smtClean="0">
                <a:latin typeface="Frutiger-LightCn"/>
              </a:rPr>
              <a:t> in the presence</a:t>
            </a:r>
            <a:r>
              <a:rPr lang="en-US" b="0" i="0" u="none" strike="noStrike" dirty="0" smtClean="0">
                <a:latin typeface="Frutiger-LightCn"/>
              </a:rPr>
              <a:t> </a:t>
            </a:r>
            <a:r>
              <a:rPr lang="en-US" b="0" i="0" u="none" strike="noStrike" baseline="0" dirty="0" smtClean="0">
                <a:latin typeface="Frutiger-LightCn"/>
              </a:rPr>
              <a:t>of B</a:t>
            </a:r>
            <a:r>
              <a:rPr lang="en-US" sz="2200" b="0" i="0" u="none" strike="noStrike" baseline="0" dirty="0" smtClean="0">
                <a:latin typeface="Frutiger-LightCn"/>
              </a:rPr>
              <a:t>0</a:t>
            </a:r>
            <a:r>
              <a:rPr lang="en-US" b="0" i="0" u="none" strike="noStrike" baseline="0" dirty="0" smtClean="0">
                <a:latin typeface="Frutiger-LightCn"/>
              </a:rPr>
              <a:t>.</a:t>
            </a:r>
            <a:endParaRPr lang="ar-IQ" dirty="0"/>
          </a:p>
        </p:txBody>
      </p:sp>
    </p:spTree>
    <p:extLst>
      <p:ext uri="{BB962C8B-B14F-4D97-AF65-F5344CB8AC3E}">
        <p14:creationId xmlns:p14="http://schemas.microsoft.com/office/powerpoint/2010/main" val="35468507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bg2"/>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lstStyle/>
          <a:p>
            <a:pPr algn="l" rtl="0"/>
            <a:r>
              <a:rPr lang="en-US" dirty="0"/>
              <a:t>Similarly, if a spinning magnetic field, such </a:t>
            </a:r>
            <a:r>
              <a:rPr lang="en-US" dirty="0" smtClean="0"/>
              <a:t>as the </a:t>
            </a:r>
            <a:r>
              <a:rPr lang="en-US" dirty="0"/>
              <a:t>magnetic moment of the proton (Figure 1-7</a:t>
            </a:r>
            <a:r>
              <a:rPr lang="en-US" dirty="0" smtClean="0"/>
              <a:t>), is </a:t>
            </a:r>
            <a:r>
              <a:rPr lang="en-US" dirty="0"/>
              <a:t>in the presence of a static magnetic field, it </a:t>
            </a:r>
            <a:r>
              <a:rPr lang="en-US" dirty="0" smtClean="0"/>
              <a:t>will not </a:t>
            </a:r>
            <a:r>
              <a:rPr lang="en-US" dirty="0"/>
              <a:t>only spin but will also </a:t>
            </a:r>
            <a:r>
              <a:rPr lang="en-US" dirty="0" err="1" smtClean="0"/>
              <a:t>precess</a:t>
            </a:r>
            <a:endParaRPr lang="en-US" dirty="0" smtClean="0"/>
          </a:p>
          <a:p>
            <a:pPr algn="l" rtl="0"/>
            <a:endParaRPr lang="ar-IQ" dirty="0"/>
          </a:p>
        </p:txBody>
      </p:sp>
      <p:pic>
        <p:nvPicPr>
          <p:cNvPr id="4" name="Picture 3"/>
          <p:cNvPicPr>
            <a:picLocks noChangeAspect="1"/>
          </p:cNvPicPr>
          <p:nvPr/>
        </p:nvPicPr>
        <p:blipFill>
          <a:blip r:embed="rId2"/>
          <a:stretch>
            <a:fillRect/>
          </a:stretch>
        </p:blipFill>
        <p:spPr>
          <a:xfrm>
            <a:off x="3045884" y="3633658"/>
            <a:ext cx="6100231" cy="2856400"/>
          </a:xfrm>
          <a:prstGeom prst="rect">
            <a:avLst/>
          </a:prstGeom>
        </p:spPr>
      </p:pic>
    </p:spTree>
    <p:extLst>
      <p:ext uri="{BB962C8B-B14F-4D97-AF65-F5344CB8AC3E}">
        <p14:creationId xmlns:p14="http://schemas.microsoft.com/office/powerpoint/2010/main" val="20709251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85193" y="149291"/>
            <a:ext cx="11112758" cy="6410130"/>
          </a:xfrm>
        </p:spPr>
      </p:pic>
    </p:spTree>
    <p:extLst>
      <p:ext uri="{BB962C8B-B14F-4D97-AF65-F5344CB8AC3E}">
        <p14:creationId xmlns:p14="http://schemas.microsoft.com/office/powerpoint/2010/main" val="29983197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0" u="none" strike="noStrike" baseline="0" dirty="0" smtClean="0">
                <a:latin typeface="Frutiger-Bold"/>
              </a:rPr>
              <a:t>The </a:t>
            </a:r>
            <a:r>
              <a:rPr lang="en-US" b="1" i="0" u="none" strike="noStrike" baseline="0" dirty="0" err="1" smtClean="0">
                <a:latin typeface="Frutiger-Bold"/>
              </a:rPr>
              <a:t>Larmor</a:t>
            </a:r>
            <a:r>
              <a:rPr lang="en-US" b="1" i="0" u="none" strike="noStrike" baseline="0" dirty="0" smtClean="0">
                <a:latin typeface="Frutiger-Bold"/>
              </a:rPr>
              <a:t> Equation</a:t>
            </a:r>
            <a:br>
              <a:rPr lang="en-US" b="1" i="0" u="none" strike="noStrike" baseline="0" dirty="0" smtClean="0">
                <a:latin typeface="Frutiger-Bold"/>
              </a:rPr>
            </a:br>
            <a:endParaRPr lang="ar-IQ" dirty="0"/>
          </a:p>
        </p:txBody>
      </p:sp>
      <p:sp>
        <p:nvSpPr>
          <p:cNvPr id="3" name="Content Placeholder 2"/>
          <p:cNvSpPr>
            <a:spLocks noGrp="1"/>
          </p:cNvSpPr>
          <p:nvPr>
            <p:ph idx="1"/>
          </p:nvPr>
        </p:nvSpPr>
        <p:spPr>
          <a:xfrm>
            <a:off x="131975" y="1121790"/>
            <a:ext cx="11679811" cy="5055173"/>
          </a:xfrm>
        </p:spPr>
        <p:txBody>
          <a:bodyPr>
            <a:normAutofit/>
          </a:bodyPr>
          <a:lstStyle/>
          <a:p>
            <a:pPr marL="0" indent="0" algn="just" rtl="0">
              <a:buNone/>
            </a:pPr>
            <a:r>
              <a:rPr lang="en-US" b="0" i="0" u="none" strike="noStrike" baseline="0" dirty="0" smtClean="0">
                <a:latin typeface="Sabon-Roman"/>
              </a:rPr>
              <a:t>The following is the fundamental equation for</a:t>
            </a:r>
            <a:r>
              <a:rPr lang="en-US" b="0" i="0" u="none" strike="noStrike" dirty="0" smtClean="0">
                <a:latin typeface="Sabon-Roman"/>
              </a:rPr>
              <a:t> </a:t>
            </a:r>
            <a:r>
              <a:rPr lang="en-US" b="0" i="0" u="none" strike="noStrike" baseline="0" dirty="0" smtClean="0">
                <a:latin typeface="Sabon-Roman"/>
              </a:rPr>
              <a:t>MRI, the </a:t>
            </a:r>
            <a:r>
              <a:rPr lang="en-US" b="0" i="0" u="none" strike="noStrike" baseline="0" dirty="0" err="1" smtClean="0">
                <a:latin typeface="Sabon-Roman"/>
              </a:rPr>
              <a:t>Larmor</a:t>
            </a:r>
            <a:r>
              <a:rPr lang="en-US" b="0" i="0" u="none" strike="noStrike" baseline="0" dirty="0" smtClean="0">
                <a:latin typeface="Sabon-Roman"/>
              </a:rPr>
              <a:t> equation. This equation identifies</a:t>
            </a:r>
            <a:r>
              <a:rPr lang="en-US" b="0" i="0" u="none" strike="noStrike" dirty="0" smtClean="0">
                <a:latin typeface="Sabon-Roman"/>
              </a:rPr>
              <a:t> </a:t>
            </a:r>
            <a:r>
              <a:rPr lang="en-US" b="0" i="0" u="none" strike="noStrike" baseline="0" dirty="0" smtClean="0">
                <a:latin typeface="Sabon-Roman"/>
              </a:rPr>
              <a:t>the frequency of precession.</a:t>
            </a:r>
          </a:p>
          <a:p>
            <a:pPr marL="0" indent="0" algn="just" rtl="0">
              <a:buNone/>
            </a:pPr>
            <a:r>
              <a:rPr lang="en-US" dirty="0" err="1" smtClean="0"/>
              <a:t>Larmor</a:t>
            </a:r>
            <a:r>
              <a:rPr lang="en-US" dirty="0" smtClean="0"/>
              <a:t> Frequency</a:t>
            </a:r>
          </a:p>
          <a:p>
            <a:pPr marL="0" indent="0" algn="just" rtl="0">
              <a:buNone/>
            </a:pPr>
            <a:r>
              <a:rPr lang="en-US" dirty="0" err="1"/>
              <a:t>w</a:t>
            </a:r>
            <a:r>
              <a:rPr lang="en-US" sz="1600" dirty="0" err="1" smtClean="0"/>
              <a:t>o</a:t>
            </a:r>
            <a:r>
              <a:rPr lang="en-US" dirty="0" smtClean="0"/>
              <a:t> = g B</a:t>
            </a:r>
            <a:r>
              <a:rPr lang="en-US" sz="1800" dirty="0" smtClean="0"/>
              <a:t>o</a:t>
            </a:r>
          </a:p>
          <a:p>
            <a:pPr marL="0" indent="0" algn="just" rtl="0">
              <a:buNone/>
            </a:pPr>
            <a:r>
              <a:rPr lang="en-US" dirty="0" smtClean="0"/>
              <a:t>where </a:t>
            </a:r>
            <a:r>
              <a:rPr lang="en-US" dirty="0" err="1" smtClean="0"/>
              <a:t>w</a:t>
            </a:r>
            <a:r>
              <a:rPr lang="en-US" sz="1600" dirty="0" err="1" smtClean="0"/>
              <a:t>o</a:t>
            </a:r>
            <a:r>
              <a:rPr lang="en-US" sz="1600" dirty="0" smtClean="0"/>
              <a:t> </a:t>
            </a:r>
            <a:r>
              <a:rPr lang="en-US" dirty="0" smtClean="0"/>
              <a:t>   </a:t>
            </a:r>
            <a:r>
              <a:rPr lang="en-US" dirty="0" smtClean="0"/>
              <a:t>is the frequency of precession (or resonant frequency) and γ is the gyromagnetic ratio the </a:t>
            </a:r>
            <a:r>
              <a:rPr lang="en-US" dirty="0" err="1" smtClean="0"/>
              <a:t>Larmor</a:t>
            </a:r>
            <a:r>
              <a:rPr lang="en-US" dirty="0" smtClean="0"/>
              <a:t> equation relates B0, the strength of the static magnetic field, to the </a:t>
            </a:r>
            <a:r>
              <a:rPr lang="en-US" dirty="0" err="1" smtClean="0"/>
              <a:t>precessional</a:t>
            </a:r>
            <a:r>
              <a:rPr lang="en-US" dirty="0"/>
              <a:t> </a:t>
            </a:r>
            <a:r>
              <a:rPr lang="en-US" dirty="0" smtClean="0"/>
              <a:t>frequency (f) through the gyromagnetic ratio (γ),</a:t>
            </a:r>
          </a:p>
          <a:p>
            <a:pPr marL="0" indent="0" algn="just" rtl="0">
              <a:buNone/>
            </a:pPr>
            <a:r>
              <a:rPr lang="en-US" dirty="0" smtClean="0"/>
              <a:t>which has a precise value characteristic of each nuclear species. Sometimes you will see the gyromagnetic ratio expressed as γ, but this version is to be used only with angular frequencies scaled as radians/seconds.</a:t>
            </a:r>
          </a:p>
          <a:p>
            <a:pPr marL="0" indent="0" algn="just" rtl="0">
              <a:buNone/>
            </a:pPr>
            <a:endParaRPr lang="ar-IQ" dirty="0"/>
          </a:p>
        </p:txBody>
      </p:sp>
      <p:pic>
        <p:nvPicPr>
          <p:cNvPr id="4" name="Picture 3"/>
          <p:cNvPicPr>
            <a:picLocks noChangeAspect="1"/>
          </p:cNvPicPr>
          <p:nvPr/>
        </p:nvPicPr>
        <p:blipFill>
          <a:blip r:embed="rId2"/>
          <a:stretch>
            <a:fillRect/>
          </a:stretch>
        </p:blipFill>
        <p:spPr>
          <a:xfrm>
            <a:off x="4737047" y="6014301"/>
            <a:ext cx="1927704" cy="500389"/>
          </a:xfrm>
          <a:prstGeom prst="rect">
            <a:avLst/>
          </a:prstGeom>
        </p:spPr>
      </p:pic>
      <p:pic>
        <p:nvPicPr>
          <p:cNvPr id="5" name="Picture 4"/>
          <p:cNvPicPr>
            <a:picLocks noChangeAspect="1"/>
          </p:cNvPicPr>
          <p:nvPr/>
        </p:nvPicPr>
        <p:blipFill>
          <a:blip r:embed="rId3"/>
          <a:stretch>
            <a:fillRect/>
          </a:stretch>
        </p:blipFill>
        <p:spPr>
          <a:xfrm>
            <a:off x="919692" y="2585458"/>
            <a:ext cx="243146" cy="383985"/>
          </a:xfrm>
          <a:prstGeom prst="rect">
            <a:avLst/>
          </a:prstGeom>
        </p:spPr>
      </p:pic>
    </p:spTree>
    <p:extLst>
      <p:ext uri="{BB962C8B-B14F-4D97-AF65-F5344CB8AC3E}">
        <p14:creationId xmlns:p14="http://schemas.microsoft.com/office/powerpoint/2010/main" val="35318429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41403" y="461914"/>
            <a:ext cx="11670384" cy="5715050"/>
          </a:xfrm>
        </p:spPr>
        <p:txBody>
          <a:bodyPr>
            <a:normAutofit/>
          </a:bodyPr>
          <a:lstStyle/>
          <a:p>
            <a:pPr algn="l" rtl="0">
              <a:buFont typeface="Wingdings" panose="05000000000000000000" pitchFamily="2" charset="2"/>
              <a:buChar char="q"/>
            </a:pPr>
            <a:r>
              <a:rPr lang="en-US" dirty="0"/>
              <a:t>is the correct version of the gyromagnetic </a:t>
            </a:r>
            <a:r>
              <a:rPr lang="en-US" dirty="0" smtClean="0"/>
              <a:t>ratio to </a:t>
            </a:r>
            <a:r>
              <a:rPr lang="en-US" dirty="0"/>
              <a:t>use with frequencies scaled in </a:t>
            </a:r>
            <a:r>
              <a:rPr lang="en-US" dirty="0" smtClean="0"/>
              <a:t>Hz. </a:t>
            </a:r>
          </a:p>
          <a:p>
            <a:pPr algn="l" rtl="0">
              <a:buFont typeface="Wingdings" panose="05000000000000000000" pitchFamily="2" charset="2"/>
              <a:buChar char="q"/>
            </a:pPr>
            <a:r>
              <a:rPr lang="en-US" dirty="0" smtClean="0"/>
              <a:t>Gyromagnetic </a:t>
            </a:r>
            <a:r>
              <a:rPr lang="en-US" dirty="0"/>
              <a:t>ratio is to MRI what the </a:t>
            </a:r>
            <a:r>
              <a:rPr lang="en-US" smtClean="0"/>
              <a:t>disintegration constant (</a:t>
            </a:r>
            <a:r>
              <a:rPr lang="ar-IQ" smtClean="0"/>
              <a:t>ثابت تحلل</a:t>
            </a:r>
            <a:r>
              <a:rPr lang="en-US" smtClean="0"/>
              <a:t>)is </a:t>
            </a:r>
            <a:r>
              <a:rPr lang="en-US" dirty="0"/>
              <a:t>to radioactive </a:t>
            </a:r>
            <a:r>
              <a:rPr lang="en-US" dirty="0" smtClean="0"/>
              <a:t>decay</a:t>
            </a:r>
          </a:p>
          <a:p>
            <a:pPr algn="l" rtl="0">
              <a:buFont typeface="Wingdings" panose="05000000000000000000" pitchFamily="2" charset="2"/>
              <a:buChar char="q"/>
            </a:pPr>
            <a:r>
              <a:rPr lang="en-US" dirty="0" smtClean="0"/>
              <a:t>Each radionuclide </a:t>
            </a:r>
            <a:r>
              <a:rPr lang="en-US" dirty="0"/>
              <a:t>has its own characteristic </a:t>
            </a:r>
            <a:r>
              <a:rPr lang="en-US" dirty="0" smtClean="0"/>
              <a:t>disintegration constant</a:t>
            </a:r>
            <a:r>
              <a:rPr lang="en-US" dirty="0"/>
              <a:t>; each nuclear species has </a:t>
            </a:r>
            <a:r>
              <a:rPr lang="en-US" dirty="0" smtClean="0"/>
              <a:t>its own </a:t>
            </a:r>
            <a:r>
              <a:rPr lang="en-US" dirty="0"/>
              <a:t>characteristic gyromagnetic </a:t>
            </a:r>
            <a:r>
              <a:rPr lang="en-US" dirty="0" smtClean="0"/>
              <a:t>ratio</a:t>
            </a:r>
          </a:p>
          <a:p>
            <a:pPr algn="l" rtl="0">
              <a:buFont typeface="Wingdings" panose="05000000000000000000" pitchFamily="2" charset="2"/>
              <a:buChar char="q"/>
            </a:pPr>
            <a:r>
              <a:rPr lang="en-US" dirty="0"/>
              <a:t>The units of the gyromagnetic ratio, scaled </a:t>
            </a:r>
            <a:r>
              <a:rPr lang="en-US" dirty="0" smtClean="0"/>
              <a:t>as described </a:t>
            </a:r>
            <a:r>
              <a:rPr lang="en-US" dirty="0"/>
              <a:t>above, are megahertz per tesla. </a:t>
            </a:r>
            <a:endParaRPr lang="en-US" dirty="0" smtClean="0"/>
          </a:p>
          <a:p>
            <a:pPr algn="l" rtl="0">
              <a:buFont typeface="Wingdings" panose="05000000000000000000" pitchFamily="2" charset="2"/>
              <a:buChar char="q"/>
            </a:pPr>
            <a:r>
              <a:rPr lang="en-US" dirty="0"/>
              <a:t>For example, hydrogen has a gyromagnetic ratio </a:t>
            </a:r>
            <a:r>
              <a:rPr lang="en-US" dirty="0" smtClean="0"/>
              <a:t>of approximately </a:t>
            </a:r>
            <a:r>
              <a:rPr lang="en-US" dirty="0"/>
              <a:t>42 MHz/T. If B0 is 1 T, then </a:t>
            </a:r>
            <a:r>
              <a:rPr lang="en-US" dirty="0" smtClean="0"/>
              <a:t>the </a:t>
            </a:r>
            <a:r>
              <a:rPr lang="en-US" dirty="0" err="1" smtClean="0"/>
              <a:t>precessional</a:t>
            </a:r>
            <a:r>
              <a:rPr lang="en-US" dirty="0" smtClean="0"/>
              <a:t> </a:t>
            </a:r>
            <a:r>
              <a:rPr lang="en-US" dirty="0"/>
              <a:t>frequency is 42 </a:t>
            </a:r>
            <a:r>
              <a:rPr lang="en-US" dirty="0" err="1"/>
              <a:t>MHz.</a:t>
            </a:r>
            <a:r>
              <a:rPr lang="en-US" dirty="0"/>
              <a:t> </a:t>
            </a:r>
            <a:endParaRPr lang="en-US" dirty="0" smtClean="0"/>
          </a:p>
          <a:p>
            <a:pPr algn="l" rtl="0">
              <a:buFont typeface="Wingdings" panose="05000000000000000000" pitchFamily="2" charset="2"/>
              <a:buChar char="q"/>
            </a:pPr>
            <a:r>
              <a:rPr lang="en-US" dirty="0" smtClean="0"/>
              <a:t>Likewise</a:t>
            </a:r>
            <a:r>
              <a:rPr lang="en-US" dirty="0"/>
              <a:t>, </a:t>
            </a:r>
            <a:r>
              <a:rPr lang="en-US" dirty="0" smtClean="0"/>
              <a:t>at 1.5 </a:t>
            </a:r>
            <a:r>
              <a:rPr lang="en-US" dirty="0"/>
              <a:t>T the </a:t>
            </a:r>
            <a:r>
              <a:rPr lang="en-US" dirty="0" err="1"/>
              <a:t>precessional</a:t>
            </a:r>
            <a:r>
              <a:rPr lang="en-US" dirty="0"/>
              <a:t> frequency is 63 </a:t>
            </a:r>
            <a:r>
              <a:rPr lang="en-US" dirty="0" err="1"/>
              <a:t>MHz.</a:t>
            </a:r>
            <a:r>
              <a:rPr lang="en-US" dirty="0"/>
              <a:t> </a:t>
            </a:r>
            <a:r>
              <a:rPr lang="en-US" dirty="0" smtClean="0"/>
              <a:t>The </a:t>
            </a:r>
            <a:r>
              <a:rPr lang="en-US" dirty="0" err="1" smtClean="0"/>
              <a:t>precessional</a:t>
            </a:r>
            <a:r>
              <a:rPr lang="en-US" dirty="0" smtClean="0"/>
              <a:t> </a:t>
            </a:r>
            <a:r>
              <a:rPr lang="en-US" dirty="0"/>
              <a:t>frequency is also called the </a:t>
            </a:r>
            <a:r>
              <a:rPr lang="en-US" dirty="0" err="1" smtClean="0"/>
              <a:t>Larmor</a:t>
            </a:r>
            <a:r>
              <a:rPr lang="en-US" dirty="0" smtClean="0"/>
              <a:t> frequency</a:t>
            </a:r>
            <a:r>
              <a:rPr lang="en-US" dirty="0"/>
              <a:t>.</a:t>
            </a:r>
          </a:p>
          <a:p>
            <a:pPr algn="l" rtl="0">
              <a:buFont typeface="Wingdings" panose="05000000000000000000" pitchFamily="2" charset="2"/>
              <a:buChar char="q"/>
            </a:pPr>
            <a:endParaRPr lang="ar-IQ" dirty="0"/>
          </a:p>
        </p:txBody>
      </p:sp>
    </p:spTree>
    <p:extLst>
      <p:ext uri="{BB962C8B-B14F-4D97-AF65-F5344CB8AC3E}">
        <p14:creationId xmlns:p14="http://schemas.microsoft.com/office/powerpoint/2010/main" val="42089015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62473" y="354562"/>
            <a:ext cx="9809583" cy="1195971"/>
          </a:xfrm>
          <a:solidFill>
            <a:schemeClr val="accent2">
              <a:lumMod val="20000"/>
              <a:lumOff val="80000"/>
            </a:schemeClr>
          </a:solidFill>
        </p:spPr>
        <p:txBody>
          <a:bodyPr>
            <a:noAutofit/>
          </a:bodyPr>
          <a:lstStyle/>
          <a:p>
            <a:pPr rtl="0"/>
            <a:r>
              <a:rPr lang="en-US" sz="4000" b="1" smtClean="0">
                <a:solidFill>
                  <a:srgbClr val="C00000"/>
                </a:solidFill>
              </a:rPr>
              <a:t>Magnet resonance </a:t>
            </a:r>
            <a:r>
              <a:rPr lang="en-US" sz="4000" b="1" smtClean="0">
                <a:solidFill>
                  <a:srgbClr val="C00000"/>
                </a:solidFill>
              </a:rPr>
              <a:t>Imaging </a:t>
            </a:r>
            <a:r>
              <a:rPr lang="en-US" sz="4000" b="1" dirty="0" smtClean="0">
                <a:solidFill>
                  <a:srgbClr val="C00000"/>
                </a:solidFill>
              </a:rPr>
              <a:t>Hardware </a:t>
            </a:r>
            <a:br>
              <a:rPr lang="en-US" sz="4000" b="1" dirty="0" smtClean="0">
                <a:solidFill>
                  <a:srgbClr val="C00000"/>
                </a:solidFill>
              </a:rPr>
            </a:br>
            <a:endParaRPr lang="ar-IQ" sz="4000" b="1" dirty="0">
              <a:solidFill>
                <a:srgbClr val="C00000"/>
              </a:solidFill>
            </a:endParaRPr>
          </a:p>
        </p:txBody>
      </p:sp>
      <p:sp>
        <p:nvSpPr>
          <p:cNvPr id="3" name="Subtitle 2"/>
          <p:cNvSpPr>
            <a:spLocks noGrp="1"/>
          </p:cNvSpPr>
          <p:nvPr>
            <p:ph type="subTitle" idx="1"/>
          </p:nvPr>
        </p:nvSpPr>
        <p:spPr>
          <a:xfrm>
            <a:off x="233264" y="1688841"/>
            <a:ext cx="11159413" cy="4844306"/>
          </a:xfrm>
          <a:solidFill>
            <a:schemeClr val="bg2"/>
          </a:solidFill>
        </p:spPr>
        <p:txBody>
          <a:bodyPr>
            <a:normAutofit/>
          </a:bodyPr>
          <a:lstStyle/>
          <a:p>
            <a:pPr marL="342900" indent="-342900" algn="l" rtl="0">
              <a:buFont typeface="Wingdings" panose="05000000000000000000" pitchFamily="2" charset="2"/>
              <a:buChar char="q"/>
            </a:pPr>
            <a:r>
              <a:rPr lang="en-US" dirty="0" smtClean="0">
                <a:latin typeface="Andalus" panose="02020603050405020304" pitchFamily="18" charset="-78"/>
                <a:cs typeface="Andalus" panose="02020603050405020304" pitchFamily="18" charset="-78"/>
              </a:rPr>
              <a:t>a </a:t>
            </a:r>
            <a:r>
              <a:rPr lang="en-US" dirty="0" smtClean="0">
                <a:latin typeface="Andalus" panose="02020603050405020304" pitchFamily="18" charset="-78"/>
                <a:cs typeface="Andalus" panose="02020603050405020304" pitchFamily="18" charset="-78"/>
              </a:rPr>
              <a:t>radiographic imaging system can be identified by its main components </a:t>
            </a:r>
            <a:br>
              <a:rPr lang="en-US" dirty="0" smtClean="0">
                <a:latin typeface="Andalus" panose="02020603050405020304" pitchFamily="18" charset="-78"/>
                <a:cs typeface="Andalus" panose="02020603050405020304" pitchFamily="18" charset="-78"/>
              </a:rPr>
            </a:br>
            <a:r>
              <a:rPr lang="en-US" dirty="0" smtClean="0">
                <a:latin typeface="Andalus" panose="02020603050405020304" pitchFamily="18" charset="-78"/>
                <a:cs typeface="Andalus" panose="02020603050405020304" pitchFamily="18" charset="-78"/>
              </a:rPr>
              <a:t>1- x-ray tube,</a:t>
            </a:r>
            <a:br>
              <a:rPr lang="en-US" dirty="0" smtClean="0">
                <a:latin typeface="Andalus" panose="02020603050405020304" pitchFamily="18" charset="-78"/>
                <a:cs typeface="Andalus" panose="02020603050405020304" pitchFamily="18" charset="-78"/>
              </a:rPr>
            </a:br>
            <a:r>
              <a:rPr lang="en-US" dirty="0" smtClean="0">
                <a:latin typeface="Andalus" panose="02020603050405020304" pitchFamily="18" charset="-78"/>
                <a:cs typeface="Andalus" panose="02020603050405020304" pitchFamily="18" charset="-78"/>
              </a:rPr>
              <a:t> 2-high-voltage generator, </a:t>
            </a:r>
            <a:r>
              <a:rPr lang="en-US" smtClean="0">
                <a:latin typeface="Andalus" panose="02020603050405020304" pitchFamily="18" charset="-78"/>
                <a:cs typeface="Andalus" panose="02020603050405020304" pitchFamily="18" charset="-78"/>
              </a:rPr>
              <a:t/>
            </a:r>
            <a:br>
              <a:rPr lang="en-US" smtClean="0">
                <a:latin typeface="Andalus" panose="02020603050405020304" pitchFamily="18" charset="-78"/>
                <a:cs typeface="Andalus" panose="02020603050405020304" pitchFamily="18" charset="-78"/>
              </a:rPr>
            </a:br>
            <a:r>
              <a:rPr lang="en-US" smtClean="0">
                <a:latin typeface="Andalus" panose="02020603050405020304" pitchFamily="18" charset="-78"/>
                <a:cs typeface="Andalus" panose="02020603050405020304" pitchFamily="18" charset="-78"/>
              </a:rPr>
              <a:t>3- </a:t>
            </a:r>
            <a:r>
              <a:rPr lang="en-US" dirty="0" smtClean="0">
                <a:latin typeface="Andalus" panose="02020603050405020304" pitchFamily="18" charset="-78"/>
                <a:cs typeface="Andalus" panose="02020603050405020304" pitchFamily="18" charset="-78"/>
              </a:rPr>
              <a:t>operating console</a:t>
            </a:r>
          </a:p>
          <a:p>
            <a:pPr marL="342900" indent="-342900" algn="l" rtl="0">
              <a:buFont typeface="Wingdings" panose="05000000000000000000" pitchFamily="2" charset="2"/>
              <a:buChar char="q"/>
            </a:pPr>
            <a:r>
              <a:rPr lang="en-US" dirty="0" smtClean="0">
                <a:latin typeface="Andalus" panose="02020603050405020304" pitchFamily="18" charset="-78"/>
                <a:cs typeface="Andalus" panose="02020603050405020304" pitchFamily="18" charset="-78"/>
              </a:rPr>
              <a:t>an </a:t>
            </a:r>
            <a:r>
              <a:rPr lang="en-US" dirty="0" smtClean="0">
                <a:latin typeface="Andalus" panose="02020603050405020304" pitchFamily="18" charset="-78"/>
                <a:cs typeface="Andalus" panose="02020603050405020304" pitchFamily="18" charset="-78"/>
              </a:rPr>
              <a:t>MRI system be identified by its main components :</a:t>
            </a:r>
            <a:br>
              <a:rPr lang="en-US" dirty="0" smtClean="0">
                <a:latin typeface="Andalus" panose="02020603050405020304" pitchFamily="18" charset="-78"/>
                <a:cs typeface="Andalus" panose="02020603050405020304" pitchFamily="18" charset="-78"/>
              </a:rPr>
            </a:br>
            <a:r>
              <a:rPr lang="en-US" dirty="0" smtClean="0">
                <a:latin typeface="Andalus" panose="02020603050405020304" pitchFamily="18" charset="-78"/>
                <a:cs typeface="Andalus" panose="02020603050405020304" pitchFamily="18" charset="-78"/>
              </a:rPr>
              <a:t>1-magnet </a:t>
            </a:r>
            <a:br>
              <a:rPr lang="en-US" dirty="0" smtClean="0">
                <a:latin typeface="Andalus" panose="02020603050405020304" pitchFamily="18" charset="-78"/>
                <a:cs typeface="Andalus" panose="02020603050405020304" pitchFamily="18" charset="-78"/>
              </a:rPr>
            </a:br>
            <a:r>
              <a:rPr lang="en-US" dirty="0" smtClean="0">
                <a:latin typeface="Andalus" panose="02020603050405020304" pitchFamily="18" charset="-78"/>
                <a:cs typeface="Andalus" panose="02020603050405020304" pitchFamily="18" charset="-78"/>
              </a:rPr>
              <a:t>2-computer </a:t>
            </a:r>
            <a:r>
              <a:rPr lang="en-US" smtClean="0">
                <a:latin typeface="Andalus" panose="02020603050405020304" pitchFamily="18" charset="-78"/>
                <a:cs typeface="Andalus" panose="02020603050405020304" pitchFamily="18" charset="-78"/>
              </a:rPr>
              <a:t/>
            </a:r>
            <a:br>
              <a:rPr lang="en-US" smtClean="0">
                <a:latin typeface="Andalus" panose="02020603050405020304" pitchFamily="18" charset="-78"/>
                <a:cs typeface="Andalus" panose="02020603050405020304" pitchFamily="18" charset="-78"/>
              </a:rPr>
            </a:br>
            <a:r>
              <a:rPr lang="en-US" smtClean="0">
                <a:latin typeface="Andalus" panose="02020603050405020304" pitchFamily="18" charset="-78"/>
                <a:cs typeface="Andalus" panose="02020603050405020304" pitchFamily="18" charset="-78"/>
              </a:rPr>
              <a:t>3- </a:t>
            </a:r>
            <a:r>
              <a:rPr lang="en-US" dirty="0" smtClean="0">
                <a:latin typeface="Andalus" panose="02020603050405020304" pitchFamily="18" charset="-78"/>
                <a:cs typeface="Andalus" panose="02020603050405020304" pitchFamily="18" charset="-78"/>
              </a:rPr>
              <a:t>operating console </a:t>
            </a:r>
          </a:p>
          <a:p>
            <a:pPr marL="342900" indent="-342900" algn="l" rtl="0">
              <a:buFont typeface="Wingdings" panose="05000000000000000000" pitchFamily="2" charset="2"/>
              <a:buChar char="q"/>
            </a:pPr>
            <a:r>
              <a:rPr lang="en-US" dirty="0" smtClean="0">
                <a:latin typeface="Andalus" panose="02020603050405020304" pitchFamily="18" charset="-78"/>
                <a:cs typeface="Andalus" panose="02020603050405020304" pitchFamily="18" charset="-78"/>
              </a:rPr>
              <a:t>The magnet is typically a large cylindrical device that accommodates the patient during imaging. Unlike a CT gantry, the MRI magnet does not have moving parts.</a:t>
            </a:r>
          </a:p>
          <a:p>
            <a:pPr marL="342900" indent="-342900" algn="l" rtl="0">
              <a:buFont typeface="Wingdings" panose="05000000000000000000" pitchFamily="2" charset="2"/>
              <a:buChar char="q"/>
            </a:pPr>
            <a:endParaRPr lang="ar-IQ"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33753452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58219" y="461914"/>
            <a:ext cx="12424527" cy="5715050"/>
          </a:xfrm>
        </p:spPr>
        <p:txBody>
          <a:bodyPr>
            <a:noAutofit/>
          </a:bodyPr>
          <a:lstStyle/>
          <a:p>
            <a:pPr marL="0" indent="0" algn="l">
              <a:buNone/>
            </a:pPr>
            <a:r>
              <a:rPr lang="en-US" dirty="0" smtClean="0">
                <a:solidFill>
                  <a:srgbClr val="000000"/>
                </a:solidFill>
                <a:latin typeface="Andalus" panose="02020603050405020304" pitchFamily="18" charset="-78"/>
                <a:cs typeface="Andalus" panose="02020603050405020304" pitchFamily="18" charset="-78"/>
              </a:rPr>
              <a:t>..</a:t>
            </a:r>
            <a:endParaRPr lang="ar-IQ" dirty="0" smtClean="0">
              <a:solidFill>
                <a:srgbClr val="000000"/>
              </a:solidFill>
              <a:latin typeface="Andalus" panose="02020603050405020304" pitchFamily="18" charset="-78"/>
              <a:cs typeface="Andalus" panose="02020603050405020304" pitchFamily="18" charset="-78"/>
            </a:endParaRPr>
          </a:p>
          <a:p>
            <a:pPr marL="0" indent="0" algn="l">
              <a:buNone/>
            </a:pPr>
            <a:endParaRPr lang="en-US" dirty="0">
              <a:solidFill>
                <a:srgbClr val="000000"/>
              </a:solidFill>
              <a:latin typeface="Andalus" panose="02020603050405020304" pitchFamily="18" charset="-78"/>
              <a:cs typeface="Andalus" panose="02020603050405020304" pitchFamily="18" charset="-78"/>
            </a:endParaRPr>
          </a:p>
          <a:p>
            <a:pPr algn="just" rtl="0">
              <a:buFont typeface="Wingdings" panose="05000000000000000000" pitchFamily="2" charset="2"/>
              <a:buChar char="Ø"/>
            </a:pPr>
            <a:r>
              <a:rPr lang="en-US" dirty="0" smtClean="0">
                <a:solidFill>
                  <a:srgbClr val="0081AD"/>
                </a:solidFill>
                <a:latin typeface="Andalus" panose="02020603050405020304" pitchFamily="18" charset="-78"/>
                <a:cs typeface="Andalus" panose="02020603050405020304" pitchFamily="18" charset="-78"/>
              </a:rPr>
              <a:t>Table </a:t>
            </a:r>
            <a:r>
              <a:rPr lang="en-US" dirty="0">
                <a:solidFill>
                  <a:srgbClr val="0081AD"/>
                </a:solidFill>
                <a:latin typeface="Andalus" panose="02020603050405020304" pitchFamily="18" charset="-78"/>
                <a:cs typeface="Andalus" panose="02020603050405020304" pitchFamily="18" charset="-78"/>
              </a:rPr>
              <a:t>1-2 </a:t>
            </a:r>
            <a:r>
              <a:rPr lang="en-US" dirty="0">
                <a:solidFill>
                  <a:srgbClr val="000000"/>
                </a:solidFill>
                <a:latin typeface="Andalus" panose="02020603050405020304" pitchFamily="18" charset="-78"/>
                <a:cs typeface="Andalus" panose="02020603050405020304" pitchFamily="18" charset="-78"/>
              </a:rPr>
              <a:t>shows the principal nuclei of </a:t>
            </a:r>
            <a:r>
              <a:rPr lang="en-US" dirty="0" smtClean="0">
                <a:solidFill>
                  <a:srgbClr val="000000"/>
                </a:solidFill>
                <a:latin typeface="Andalus" panose="02020603050405020304" pitchFamily="18" charset="-78"/>
                <a:cs typeface="Andalus" panose="02020603050405020304" pitchFamily="18" charset="-78"/>
              </a:rPr>
              <a:t>biological interest </a:t>
            </a:r>
            <a:r>
              <a:rPr lang="en-US" dirty="0">
                <a:solidFill>
                  <a:srgbClr val="000000"/>
                </a:solidFill>
                <a:latin typeface="Andalus" panose="02020603050405020304" pitchFamily="18" charset="-78"/>
                <a:cs typeface="Andalus" panose="02020603050405020304" pitchFamily="18" charset="-78"/>
              </a:rPr>
              <a:t>in MRI. Medical applications </a:t>
            </a:r>
            <a:r>
              <a:rPr lang="en-US" dirty="0" smtClean="0">
                <a:solidFill>
                  <a:srgbClr val="000000"/>
                </a:solidFill>
                <a:latin typeface="Andalus" panose="02020603050405020304" pitchFamily="18" charset="-78"/>
                <a:cs typeface="Andalus" panose="02020603050405020304" pitchFamily="18" charset="-78"/>
              </a:rPr>
              <a:t>of MRI </a:t>
            </a:r>
            <a:r>
              <a:rPr lang="en-US" dirty="0">
                <a:solidFill>
                  <a:srgbClr val="000000"/>
                </a:solidFill>
                <a:latin typeface="Andalus" panose="02020603050405020304" pitchFamily="18" charset="-78"/>
                <a:cs typeface="Andalus" panose="02020603050405020304" pitchFamily="18" charset="-78"/>
              </a:rPr>
              <a:t>concentrate on hydrogen because of its relative</a:t>
            </a:r>
          </a:p>
          <a:p>
            <a:pPr algn="just" rtl="0">
              <a:buFont typeface="Wingdings" panose="05000000000000000000" pitchFamily="2" charset="2"/>
              <a:buChar char="Ø"/>
            </a:pPr>
            <a:r>
              <a:rPr lang="en-US" dirty="0">
                <a:solidFill>
                  <a:srgbClr val="000000"/>
                </a:solidFill>
                <a:latin typeface="Andalus" panose="02020603050405020304" pitchFamily="18" charset="-78"/>
                <a:cs typeface="Andalus" panose="02020603050405020304" pitchFamily="18" charset="-78"/>
              </a:rPr>
              <a:t>abundance and high gyromagnetic ratio.</a:t>
            </a:r>
          </a:p>
          <a:p>
            <a:pPr algn="just" rtl="0">
              <a:buFont typeface="Wingdings" panose="05000000000000000000" pitchFamily="2" charset="2"/>
              <a:buChar char="Ø"/>
            </a:pPr>
            <a:r>
              <a:rPr lang="en-US" dirty="0">
                <a:solidFill>
                  <a:srgbClr val="000000"/>
                </a:solidFill>
                <a:latin typeface="Andalus" panose="02020603050405020304" pitchFamily="18" charset="-78"/>
                <a:cs typeface="Andalus" panose="02020603050405020304" pitchFamily="18" charset="-78"/>
              </a:rPr>
              <a:t>Compared with other nuclei in the body, </a:t>
            </a:r>
            <a:r>
              <a:rPr lang="en-US" dirty="0" smtClean="0">
                <a:solidFill>
                  <a:srgbClr val="000000"/>
                </a:solidFill>
                <a:latin typeface="Andalus" panose="02020603050405020304" pitchFamily="18" charset="-78"/>
                <a:cs typeface="Andalus" panose="02020603050405020304" pitchFamily="18" charset="-78"/>
              </a:rPr>
              <a:t>hydrogen is </a:t>
            </a:r>
            <a:r>
              <a:rPr lang="en-US" dirty="0">
                <a:solidFill>
                  <a:srgbClr val="000000"/>
                </a:solidFill>
                <a:latin typeface="Andalus" panose="02020603050405020304" pitchFamily="18" charset="-78"/>
                <a:cs typeface="Andalus" panose="02020603050405020304" pitchFamily="18" charset="-78"/>
              </a:rPr>
              <a:t>the best for producing an MR signal</a:t>
            </a:r>
            <a:endParaRPr lang="ar-IQ" dirty="0">
              <a:latin typeface="Andalus" panose="02020603050405020304" pitchFamily="18" charset="-78"/>
              <a:cs typeface="Andalus" panose="02020603050405020304" pitchFamily="18" charset="-78"/>
            </a:endParaRPr>
          </a:p>
        </p:txBody>
      </p:sp>
      <p:pic>
        <p:nvPicPr>
          <p:cNvPr id="4" name="Picture 3"/>
          <p:cNvPicPr>
            <a:picLocks noChangeAspect="1"/>
          </p:cNvPicPr>
          <p:nvPr/>
        </p:nvPicPr>
        <p:blipFill>
          <a:blip r:embed="rId2"/>
          <a:stretch>
            <a:fillRect/>
          </a:stretch>
        </p:blipFill>
        <p:spPr>
          <a:xfrm>
            <a:off x="3205114" y="3431357"/>
            <a:ext cx="7975076" cy="3544477"/>
          </a:xfrm>
          <a:prstGeom prst="rect">
            <a:avLst/>
          </a:prstGeom>
        </p:spPr>
      </p:pic>
    </p:spTree>
    <p:extLst>
      <p:ext uri="{BB962C8B-B14F-4D97-AF65-F5344CB8AC3E}">
        <p14:creationId xmlns:p14="http://schemas.microsoft.com/office/powerpoint/2010/main" val="15795207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100000">
              <a:schemeClr val="bg2"/>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61257" y="223935"/>
            <a:ext cx="11644604" cy="6634065"/>
          </a:xfrm>
        </p:spPr>
        <p:txBody>
          <a:bodyPr>
            <a:normAutofit lnSpcReduction="10000"/>
          </a:bodyPr>
          <a:lstStyle/>
          <a:p>
            <a:pPr marL="285750" indent="-285750" algn="just" rtl="0">
              <a:buFont typeface="Wingdings" panose="05000000000000000000" pitchFamily="2" charset="2"/>
              <a:buChar char="q"/>
            </a:pPr>
            <a:r>
              <a:rPr lang="en-US" dirty="0" smtClean="0">
                <a:latin typeface="Andalus" panose="02020603050405020304" pitchFamily="18" charset="-78"/>
                <a:cs typeface="Andalus" panose="02020603050405020304" pitchFamily="18" charset="-78"/>
              </a:rPr>
              <a:t>The only things that move are electrons in a conductor. </a:t>
            </a:r>
          </a:p>
          <a:p>
            <a:pPr marL="285750" indent="-285750" algn="just" rtl="0">
              <a:buFont typeface="Wingdings" panose="05000000000000000000" pitchFamily="2" charset="2"/>
              <a:buChar char="q"/>
            </a:pPr>
            <a:r>
              <a:rPr lang="en-US" dirty="0" smtClean="0">
                <a:latin typeface="Andalus" panose="02020603050405020304" pitchFamily="18" charset="-78"/>
                <a:cs typeface="Andalus" panose="02020603050405020304" pitchFamily="18" charset="-78"/>
              </a:rPr>
              <a:t>The patient aperture is usually approximately 60 cm in diameter. </a:t>
            </a:r>
          </a:p>
          <a:p>
            <a:pPr marL="285750" indent="-285750" algn="just" rtl="0">
              <a:buFont typeface="Wingdings" panose="05000000000000000000" pitchFamily="2" charset="2"/>
              <a:buChar char="q"/>
            </a:pPr>
            <a:r>
              <a:rPr lang="en-US" dirty="0" smtClean="0">
                <a:latin typeface="Andalus" panose="02020603050405020304" pitchFamily="18" charset="-78"/>
                <a:cs typeface="Andalus" panose="02020603050405020304" pitchFamily="18" charset="-78"/>
              </a:rPr>
              <a:t>RF coils surround the patient in this aperture. Gradient coils, shim coils, and,</a:t>
            </a:r>
          </a:p>
          <a:p>
            <a:pPr marL="0" indent="0" algn="just" rtl="0">
              <a:buNone/>
            </a:pPr>
            <a:r>
              <a:rPr lang="en-US" dirty="0">
                <a:latin typeface="Andalus" panose="02020603050405020304" pitchFamily="18" charset="-78"/>
                <a:cs typeface="Andalus" panose="02020603050405020304" pitchFamily="18" charset="-78"/>
              </a:rPr>
              <a:t> </a:t>
            </a:r>
            <a:r>
              <a:rPr lang="en-US" dirty="0" smtClean="0">
                <a:latin typeface="Andalus" panose="02020603050405020304" pitchFamily="18" charset="-78"/>
                <a:cs typeface="Andalus" panose="02020603050405020304" pitchFamily="18" charset="-78"/>
              </a:rPr>
              <a:t>in the case of an electromagnet, primary coils all surround the RF coils to produce the required magnetic fields.</a:t>
            </a:r>
          </a:p>
          <a:p>
            <a:pPr marL="285750" indent="-285750" algn="just" rtl="0">
              <a:buFont typeface="Wingdings" panose="05000000000000000000" pitchFamily="2" charset="2"/>
              <a:buChar char="q"/>
            </a:pPr>
            <a:r>
              <a:rPr lang="en-US" dirty="0" smtClean="0">
                <a:latin typeface="Andalus" panose="02020603050405020304" pitchFamily="18" charset="-78"/>
                <a:cs typeface="Andalus" panose="02020603050405020304" pitchFamily="18" charset="-78"/>
              </a:rPr>
              <a:t> The computer required for MRI is similar to that used for CT: very fast and with high capacity. During an MRI examination, more data are collected, and the computations required are longer and more difficult than those for CT.</a:t>
            </a:r>
          </a:p>
          <a:p>
            <a:pPr marL="285750" indent="-285750" algn="just" rtl="0">
              <a:buFont typeface="Wingdings" panose="05000000000000000000" pitchFamily="2" charset="2"/>
              <a:buChar char="q"/>
            </a:pPr>
            <a:r>
              <a:rPr lang="en-US" dirty="0" smtClean="0">
                <a:latin typeface="Andalus" panose="02020603050405020304" pitchFamily="18" charset="-78"/>
                <a:cs typeface="Andalus" panose="02020603050405020304" pitchFamily="18" charset="-78"/>
              </a:rPr>
              <a:t> The MRI operating console is also similar to that used for CT in that it has the same controls </a:t>
            </a:r>
            <a:r>
              <a:rPr lang="en-US" smtClean="0">
                <a:latin typeface="Andalus" panose="02020603050405020304" pitchFamily="18" charset="-78"/>
                <a:cs typeface="Andalus" panose="02020603050405020304" pitchFamily="18" charset="-78"/>
              </a:rPr>
              <a:t>for </a:t>
            </a:r>
            <a:r>
              <a:rPr lang="en-US" smtClean="0">
                <a:latin typeface="Andalus" panose="02020603050405020304" pitchFamily="18" charset="-78"/>
                <a:cs typeface="Andalus" panose="02020603050405020304" pitchFamily="18" charset="-78"/>
              </a:rPr>
              <a:t>post </a:t>
            </a:r>
            <a:r>
              <a:rPr lang="en-US" dirty="0" smtClean="0">
                <a:latin typeface="Andalus" panose="02020603050405020304" pitchFamily="18" charset="-78"/>
                <a:cs typeface="Andalus" panose="02020603050405020304" pitchFamily="18" charset="-78"/>
              </a:rPr>
              <a:t>processing and annotation of an image. </a:t>
            </a:r>
          </a:p>
          <a:p>
            <a:pPr marL="285750" indent="-285750" algn="just" rtl="0">
              <a:buFont typeface="Wingdings" panose="05000000000000000000" pitchFamily="2" charset="2"/>
              <a:buChar char="q"/>
            </a:pPr>
            <a:r>
              <a:rPr lang="en-US" smtClean="0">
                <a:latin typeface="Andalus" panose="02020603050405020304" pitchFamily="18" charset="-78"/>
                <a:cs typeface="Andalus" panose="02020603050405020304" pitchFamily="18" charset="-78"/>
              </a:rPr>
              <a:t>The </a:t>
            </a:r>
            <a:r>
              <a:rPr lang="en-US" dirty="0" smtClean="0">
                <a:latin typeface="Andalus" panose="02020603050405020304" pitchFamily="18" charset="-78"/>
                <a:cs typeface="Andalus" panose="02020603050405020304" pitchFamily="18" charset="-78"/>
              </a:rPr>
              <a:t>patient undergoing MRI is moved to the </a:t>
            </a:r>
            <a:r>
              <a:rPr lang="en-US" dirty="0" err="1" smtClean="0">
                <a:latin typeface="Andalus" panose="02020603050405020304" pitchFamily="18" charset="-78"/>
                <a:cs typeface="Andalus" panose="02020603050405020304" pitchFamily="18" charset="-78"/>
              </a:rPr>
              <a:t>isocenter</a:t>
            </a:r>
            <a:r>
              <a:rPr lang="en-US" dirty="0" smtClean="0">
                <a:latin typeface="Andalus" panose="02020603050405020304" pitchFamily="18" charset="-78"/>
                <a:cs typeface="Andalus" panose="02020603050405020304" pitchFamily="18" charset="-78"/>
              </a:rPr>
              <a:t> of the magnet to ensure that the body part to be imaged is at that position</a:t>
            </a:r>
          </a:p>
          <a:p>
            <a:pPr marL="285750" indent="-285750" algn="just" rtl="0">
              <a:buFont typeface="Wingdings" panose="05000000000000000000" pitchFamily="2" charset="2"/>
              <a:buChar char="q"/>
            </a:pPr>
            <a:r>
              <a:rPr lang="en-US" dirty="0" smtClean="0">
                <a:latin typeface="Andalus" panose="02020603050405020304" pitchFamily="18" charset="-78"/>
                <a:cs typeface="Andalus" panose="02020603050405020304" pitchFamily="18" charset="-78"/>
              </a:rPr>
              <a:t>An MRI operating console has controls for selecting the timing parameters, the field of view, and slice thickness rather than kilovolt peak, </a:t>
            </a:r>
            <a:r>
              <a:rPr lang="en-US" dirty="0" err="1" smtClean="0">
                <a:latin typeface="Andalus" panose="02020603050405020304" pitchFamily="18" charset="-78"/>
                <a:cs typeface="Andalus" panose="02020603050405020304" pitchFamily="18" charset="-78"/>
              </a:rPr>
              <a:t>milliampere</a:t>
            </a:r>
            <a:r>
              <a:rPr lang="en-US" dirty="0" smtClean="0">
                <a:latin typeface="Andalus" panose="02020603050405020304" pitchFamily="18" charset="-78"/>
                <a:cs typeface="Andalus" panose="02020603050405020304" pitchFamily="18" charset="-78"/>
              </a:rPr>
              <a:t>, and exposure time</a:t>
            </a:r>
            <a:endParaRPr lang="ar-IQ" dirty="0" smtClean="0">
              <a:latin typeface="Andalus" panose="02020603050405020304" pitchFamily="18" charset="-78"/>
              <a:cs typeface="Andalus" panose="02020603050405020304" pitchFamily="18" charset="-78"/>
            </a:endParaRPr>
          </a:p>
          <a:p>
            <a:pPr algn="just"/>
            <a:endParaRPr lang="ar-IQ" dirty="0"/>
          </a:p>
        </p:txBody>
      </p:sp>
    </p:spTree>
    <p:extLst>
      <p:ext uri="{BB962C8B-B14F-4D97-AF65-F5344CB8AC3E}">
        <p14:creationId xmlns:p14="http://schemas.microsoft.com/office/powerpoint/2010/main" val="17802136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364" y="0"/>
            <a:ext cx="11755017" cy="1325563"/>
          </a:xfrm>
        </p:spPr>
        <p:txBody>
          <a:bodyPr>
            <a:normAutofit/>
          </a:bodyPr>
          <a:lstStyle/>
          <a:p>
            <a:pPr algn="ctr" rtl="0"/>
            <a:r>
              <a:rPr lang="en-US" sz="3600" dirty="0" smtClean="0">
                <a:solidFill>
                  <a:srgbClr val="FF0000"/>
                </a:solidFill>
                <a:latin typeface="Andalus" panose="02020603050405020304" pitchFamily="18" charset="-78"/>
                <a:cs typeface="Andalus" panose="02020603050405020304" pitchFamily="18" charset="-78"/>
              </a:rPr>
              <a:t>An Overview of Magnetic Resonance Imaging</a:t>
            </a:r>
            <a:endParaRPr lang="ar-IQ" sz="3600" dirty="0">
              <a:solidFill>
                <a:srgbClr val="FF0000"/>
              </a:solidFill>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xfrm>
            <a:off x="0" y="1118936"/>
            <a:ext cx="12095747" cy="4565714"/>
          </a:xfrm>
        </p:spPr>
        <p:txBody>
          <a:bodyPr>
            <a:normAutofit/>
          </a:bodyPr>
          <a:lstStyle/>
          <a:p>
            <a:pPr algn="just" rtl="0">
              <a:buFont typeface="Wingdings" panose="05000000000000000000" pitchFamily="2" charset="2"/>
              <a:buChar char="v"/>
            </a:pPr>
            <a:r>
              <a:rPr lang="en-US" b="0" i="0" u="none" strike="noStrike" baseline="0" dirty="0" smtClean="0">
                <a:solidFill>
                  <a:srgbClr val="000000"/>
                </a:solidFill>
                <a:latin typeface="Sabon-Roman"/>
              </a:rPr>
              <a:t>The hydrogen nuclei in the patient, often just</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referred to as protons, behave like tiny bar</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magnets. </a:t>
            </a:r>
          </a:p>
          <a:p>
            <a:pPr algn="just" rtl="0">
              <a:buFont typeface="Wingdings" panose="05000000000000000000" pitchFamily="2" charset="2"/>
              <a:buChar char="v"/>
            </a:pPr>
            <a:r>
              <a:rPr lang="en-US" b="0" i="0" u="none" strike="noStrike" baseline="0" dirty="0" smtClean="0">
                <a:solidFill>
                  <a:srgbClr val="000000"/>
                </a:solidFill>
                <a:latin typeface="Sabon-Roman"/>
              </a:rPr>
              <a:t>Hydrogen makes up 80% of all atoms</a:t>
            </a:r>
            <a:r>
              <a:rPr lang="en-US" b="0" i="0" u="none" strike="noStrike" dirty="0" smtClean="0">
                <a:solidFill>
                  <a:srgbClr val="000000"/>
                </a:solidFill>
                <a:latin typeface="Sabon-Roman"/>
              </a:rPr>
              <a:t> </a:t>
            </a:r>
            <a:r>
              <a:rPr lang="en-US" dirty="0">
                <a:solidFill>
                  <a:srgbClr val="000000"/>
                </a:solidFill>
                <a:latin typeface="Sabon-Roman"/>
              </a:rPr>
              <a:t> </a:t>
            </a:r>
            <a:r>
              <a:rPr lang="en-US" b="0" i="0" u="none" strike="noStrike" baseline="0" dirty="0" smtClean="0">
                <a:solidFill>
                  <a:srgbClr val="000000"/>
                </a:solidFill>
                <a:latin typeface="Sabon-Roman"/>
              </a:rPr>
              <a:t>found in the human body, making hydrogen</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extremely useful for MRI. Because hydrogen is a single-charged spinning nucleon, the hydrogen</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nucleus exhibits magnetism due to its angular</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momentum and magnetic moment. </a:t>
            </a:r>
          </a:p>
          <a:p>
            <a:pPr algn="just" rtl="0">
              <a:buFont typeface="Wingdings" panose="05000000000000000000" pitchFamily="2" charset="2"/>
              <a:buChar char="v"/>
            </a:pPr>
            <a:r>
              <a:rPr lang="en-US" b="0" i="0" u="none" strike="noStrike" baseline="0" dirty="0" smtClean="0">
                <a:solidFill>
                  <a:srgbClr val="000000"/>
                </a:solidFill>
                <a:latin typeface="Sabon-Roman"/>
              </a:rPr>
              <a:t>Before the patient is put into the B</a:t>
            </a:r>
            <a:r>
              <a:rPr lang="en-US" sz="800" b="0" i="0" u="none" strike="noStrike" baseline="0" dirty="0" smtClean="0">
                <a:solidFill>
                  <a:srgbClr val="000000"/>
                </a:solidFill>
                <a:latin typeface="Sabon-Roman"/>
              </a:rPr>
              <a:t>0 </a:t>
            </a:r>
            <a:r>
              <a:rPr lang="en-US" b="0" i="0" u="none" strike="noStrike" baseline="0" dirty="0" smtClean="0">
                <a:solidFill>
                  <a:srgbClr val="000000"/>
                </a:solidFill>
                <a:latin typeface="Sabon-Roman"/>
              </a:rPr>
              <a:t>magnetic field, </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the </a:t>
            </a:r>
            <a:r>
              <a:rPr lang="en-US" b="0" i="0" u="none" strike="noStrike" baseline="0" dirty="0" smtClean="0">
                <a:solidFill>
                  <a:srgbClr val="000000"/>
                </a:solidFill>
                <a:latin typeface="Sabon-Roman"/>
              </a:rPr>
              <a:t>magnetic</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moments of the patient’s nuclei </a:t>
            </a:r>
            <a:r>
              <a:rPr lang="en-US" b="0" i="0" u="none" strike="noStrike" baseline="0" dirty="0" smtClean="0">
                <a:solidFill>
                  <a:srgbClr val="000000"/>
                </a:solidFill>
                <a:latin typeface="Sabon-Roman"/>
              </a:rPr>
              <a:t>are </a:t>
            </a:r>
            <a:r>
              <a:rPr lang="en-US" b="0" i="0" u="none" strike="noStrike" baseline="0" dirty="0" smtClean="0">
                <a:solidFill>
                  <a:srgbClr val="000000"/>
                </a:solidFill>
                <a:latin typeface="Sabon-Roman"/>
              </a:rPr>
              <a:t>randomly</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oriented</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a:t>
            </a:r>
            <a:r>
              <a:rPr lang="en-US" b="0" i="0" u="none" strike="noStrike" baseline="0" dirty="0" smtClean="0">
                <a:solidFill>
                  <a:srgbClr val="0081AD"/>
                </a:solidFill>
                <a:latin typeface="Sabon-Roman"/>
              </a:rPr>
              <a:t>Figure </a:t>
            </a:r>
            <a:r>
              <a:rPr lang="en-US" b="0" i="0" u="none" strike="noStrike" baseline="0" dirty="0" smtClean="0">
                <a:solidFill>
                  <a:srgbClr val="0081AD"/>
                </a:solidFill>
                <a:latin typeface="Sabon-Roman"/>
              </a:rPr>
              <a:t>1-3</a:t>
            </a:r>
            <a:r>
              <a:rPr lang="en-US" b="0" i="0" u="none" strike="noStrike" baseline="0" dirty="0" smtClean="0">
                <a:solidFill>
                  <a:srgbClr val="000000"/>
                </a:solidFill>
                <a:latin typeface="Sabon-Roman"/>
              </a:rPr>
              <a:t>).</a:t>
            </a:r>
            <a:endParaRPr lang="ar-IQ" dirty="0"/>
          </a:p>
        </p:txBody>
      </p:sp>
      <p:pic>
        <p:nvPicPr>
          <p:cNvPr id="4" name="Content Placeholder 3"/>
          <p:cNvPicPr>
            <a:picLocks noChangeAspect="1"/>
          </p:cNvPicPr>
          <p:nvPr/>
        </p:nvPicPr>
        <p:blipFill>
          <a:blip r:embed="rId2"/>
          <a:stretch>
            <a:fillRect/>
          </a:stretch>
        </p:blipFill>
        <p:spPr>
          <a:xfrm>
            <a:off x="2526631" y="4698394"/>
            <a:ext cx="7758240" cy="2105192"/>
          </a:xfrm>
          <a:prstGeom prst="rect">
            <a:avLst/>
          </a:prstGeom>
        </p:spPr>
      </p:pic>
    </p:spTree>
    <p:extLst>
      <p:ext uri="{BB962C8B-B14F-4D97-AF65-F5344CB8AC3E}">
        <p14:creationId xmlns:p14="http://schemas.microsoft.com/office/powerpoint/2010/main" val="11425887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pic>
        <p:nvPicPr>
          <p:cNvPr id="5" name="Picture 4"/>
          <p:cNvPicPr>
            <a:picLocks noChangeAspect="1"/>
          </p:cNvPicPr>
          <p:nvPr/>
        </p:nvPicPr>
        <p:blipFill>
          <a:blip r:embed="rId2"/>
          <a:stretch>
            <a:fillRect/>
          </a:stretch>
        </p:blipFill>
        <p:spPr>
          <a:xfrm>
            <a:off x="3967500" y="2444700"/>
            <a:ext cx="4257000" cy="1968600"/>
          </a:xfrm>
          <a:prstGeom prst="rect">
            <a:avLst/>
          </a:prstGeom>
        </p:spPr>
      </p:pic>
      <p:pic>
        <p:nvPicPr>
          <p:cNvPr id="7" name="Content Placeholder 6"/>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07909" y="0"/>
            <a:ext cx="11597951" cy="6690049"/>
          </a:xfrm>
        </p:spPr>
      </p:pic>
    </p:spTree>
    <p:extLst>
      <p:ext uri="{BB962C8B-B14F-4D97-AF65-F5344CB8AC3E}">
        <p14:creationId xmlns:p14="http://schemas.microsoft.com/office/powerpoint/2010/main" val="41813327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74295" y="384275"/>
            <a:ext cx="10515600" cy="5467836"/>
          </a:xfrm>
        </p:spPr>
        <p:txBody>
          <a:bodyPr>
            <a:normAutofit/>
          </a:bodyPr>
          <a:lstStyle/>
          <a:p>
            <a:pPr algn="just" rtl="0">
              <a:buFont typeface="Wingdings" panose="05000000000000000000" pitchFamily="2" charset="2"/>
              <a:buChar char="q"/>
            </a:pPr>
            <a:r>
              <a:rPr lang="en-US" b="0" i="0" u="none" strike="noStrike" baseline="0" dirty="0" smtClean="0">
                <a:solidFill>
                  <a:srgbClr val="000000"/>
                </a:solidFill>
                <a:latin typeface="Sabon-Roman"/>
              </a:rPr>
              <a:t>The small arrows in </a:t>
            </a:r>
            <a:r>
              <a:rPr lang="en-US" b="0" i="0" u="none" strike="noStrike" baseline="0" dirty="0" smtClean="0">
                <a:solidFill>
                  <a:srgbClr val="0081AD"/>
                </a:solidFill>
                <a:latin typeface="Sabon-Roman"/>
              </a:rPr>
              <a:t>Figure 1-3 </a:t>
            </a:r>
            <a:r>
              <a:rPr lang="en-US" b="0" i="0" u="none" strike="noStrike" baseline="0" dirty="0" smtClean="0">
                <a:solidFill>
                  <a:srgbClr val="000000"/>
                </a:solidFill>
                <a:latin typeface="Sabon-Roman"/>
              </a:rPr>
              <a:t>represent these</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individual proton magnetic moments, which are</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also referred to as magnetic dipoles.</a:t>
            </a:r>
          </a:p>
          <a:p>
            <a:pPr algn="just" rtl="0">
              <a:buFont typeface="Wingdings" panose="05000000000000000000" pitchFamily="2" charset="2"/>
              <a:buChar char="q"/>
            </a:pPr>
            <a:r>
              <a:rPr lang="en-US" b="0" i="0" u="none" strike="noStrike" baseline="0" dirty="0" smtClean="0">
                <a:solidFill>
                  <a:srgbClr val="000000"/>
                </a:solidFill>
                <a:latin typeface="Sabon-Roman"/>
              </a:rPr>
              <a:t> Under</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normal circumstances, these magnetic dipoles(each has a north and south magnetic pole) are</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randomly distributed in space. </a:t>
            </a:r>
            <a:endParaRPr lang="en-US" b="0" i="0" u="none" strike="noStrike" baseline="0" dirty="0" smtClean="0">
              <a:solidFill>
                <a:srgbClr val="000000"/>
              </a:solidFill>
              <a:latin typeface="Sabon-Roman"/>
            </a:endParaRPr>
          </a:p>
          <a:p>
            <a:pPr algn="just" rtl="0">
              <a:buFont typeface="Wingdings" panose="05000000000000000000" pitchFamily="2" charset="2"/>
              <a:buChar char="q"/>
            </a:pPr>
            <a:r>
              <a:rPr lang="en-US" b="0" i="0" u="none" strike="noStrike" baseline="0" dirty="0" smtClean="0">
                <a:solidFill>
                  <a:srgbClr val="000000"/>
                </a:solidFill>
                <a:latin typeface="Sabon-Roman"/>
              </a:rPr>
              <a:t>Consequently</a:t>
            </a:r>
            <a:r>
              <a:rPr lang="en-US" b="0" i="0" u="none" strike="noStrike" baseline="0" dirty="0" smtClean="0">
                <a:solidFill>
                  <a:srgbClr val="000000"/>
                </a:solidFill>
                <a:latin typeface="Sabon-Roman"/>
              </a:rPr>
              <a:t>, if</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the net magnetic field of a patient were measured,</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it would be zero because all of the individual</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magnetic dipole moments cancel</a:t>
            </a:r>
            <a:endParaRPr lang="ar-IQ"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83418" y="3873285"/>
            <a:ext cx="4806740" cy="2845738"/>
          </a:xfrm>
          <a:prstGeom prst="rect">
            <a:avLst/>
          </a:prstGeom>
        </p:spPr>
      </p:pic>
    </p:spTree>
    <p:extLst>
      <p:ext uri="{BB962C8B-B14F-4D97-AF65-F5344CB8AC3E}">
        <p14:creationId xmlns:p14="http://schemas.microsoft.com/office/powerpoint/2010/main" val="8351884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ar-IQ" dirty="0"/>
          </a:p>
        </p:txBody>
      </p:sp>
      <p:sp>
        <p:nvSpPr>
          <p:cNvPr id="3" name="Subtitle 2"/>
          <p:cNvSpPr>
            <a:spLocks noGrp="1"/>
          </p:cNvSpPr>
          <p:nvPr>
            <p:ph type="subTitle" idx="1"/>
          </p:nvPr>
        </p:nvSpPr>
        <p:spPr/>
        <p:txBody>
          <a:bodyPr/>
          <a:lstStyle/>
          <a:p>
            <a:endParaRPr lang="ar-IQ"/>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9127" y="0"/>
            <a:ext cx="10739534" cy="6858000"/>
          </a:xfrm>
          <a:prstGeom prst="rect">
            <a:avLst/>
          </a:prstGeom>
        </p:spPr>
      </p:pic>
      <p:sp>
        <p:nvSpPr>
          <p:cNvPr id="5" name="TextBox 4"/>
          <p:cNvSpPr txBox="1"/>
          <p:nvPr/>
        </p:nvSpPr>
        <p:spPr>
          <a:xfrm>
            <a:off x="2064470" y="5571241"/>
            <a:ext cx="405352" cy="565608"/>
          </a:xfrm>
          <a:prstGeom prst="rect">
            <a:avLst/>
          </a:prstGeom>
          <a:solidFill>
            <a:schemeClr val="bg2"/>
          </a:solidFill>
        </p:spPr>
        <p:txBody>
          <a:bodyPr wrap="square" rtlCol="1">
            <a:spAutoFit/>
          </a:bodyPr>
          <a:lstStyle/>
          <a:p>
            <a:endParaRPr lang="ar-IQ" dirty="0"/>
          </a:p>
        </p:txBody>
      </p:sp>
    </p:spTree>
    <p:extLst>
      <p:ext uri="{BB962C8B-B14F-4D97-AF65-F5344CB8AC3E}">
        <p14:creationId xmlns:p14="http://schemas.microsoft.com/office/powerpoint/2010/main" val="41507862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90688"/>
          </a:xfrm>
        </p:spPr>
        <p:txBody>
          <a:bodyPr/>
          <a:lstStyle/>
          <a:p>
            <a:pPr algn="ctr"/>
            <a:r>
              <a:rPr lang="en-US" b="1" i="0" u="none" strike="noStrike" baseline="0" dirty="0" smtClean="0">
                <a:solidFill>
                  <a:srgbClr val="C00000"/>
                </a:solidFill>
                <a:latin typeface="Frutiger-Bold"/>
              </a:rPr>
              <a:t>Net Magnetization</a:t>
            </a:r>
            <a:br>
              <a:rPr lang="en-US" b="1" i="0" u="none" strike="noStrike" baseline="0" dirty="0" smtClean="0">
                <a:solidFill>
                  <a:srgbClr val="C00000"/>
                </a:solidFill>
                <a:latin typeface="Frutiger-Bold"/>
              </a:rPr>
            </a:br>
            <a:endParaRPr lang="ar-IQ" dirty="0">
              <a:solidFill>
                <a:srgbClr val="C00000"/>
              </a:solidFill>
            </a:endParaRPr>
          </a:p>
        </p:txBody>
      </p:sp>
      <p:sp>
        <p:nvSpPr>
          <p:cNvPr id="3" name="Content Placeholder 2"/>
          <p:cNvSpPr>
            <a:spLocks noGrp="1"/>
          </p:cNvSpPr>
          <p:nvPr>
            <p:ph idx="1"/>
          </p:nvPr>
        </p:nvSpPr>
        <p:spPr>
          <a:xfrm>
            <a:off x="276725" y="1420272"/>
            <a:ext cx="11574379" cy="4351338"/>
          </a:xfrm>
        </p:spPr>
        <p:txBody>
          <a:bodyPr/>
          <a:lstStyle/>
          <a:p>
            <a:pPr algn="just" rtl="0">
              <a:buFont typeface="Wingdings" panose="05000000000000000000" pitchFamily="2" charset="2"/>
              <a:buChar char="q"/>
            </a:pPr>
            <a:r>
              <a:rPr lang="en-US" b="0" i="0" u="none" strike="noStrike" baseline="0" dirty="0" smtClean="0">
                <a:solidFill>
                  <a:srgbClr val="000000"/>
                </a:solidFill>
                <a:latin typeface="Sabon-Roman"/>
              </a:rPr>
              <a:t>When the patient is placed in the presence of a</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strong external magnetic field, some of the individual</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nuclear magnetic moments align with the</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external magnetic field (</a:t>
            </a:r>
            <a:r>
              <a:rPr lang="en-US" b="0" i="0" u="none" strike="noStrike" baseline="0" dirty="0" smtClean="0">
                <a:solidFill>
                  <a:srgbClr val="0081AD"/>
                </a:solidFill>
                <a:latin typeface="Sabon-Roman"/>
              </a:rPr>
              <a:t>Figure 1-4</a:t>
            </a:r>
            <a:r>
              <a:rPr lang="en-US" b="0" i="0" u="none" strike="noStrike" baseline="0" dirty="0" smtClean="0">
                <a:solidFill>
                  <a:srgbClr val="000000"/>
                </a:solidFill>
                <a:latin typeface="Sabon-Roman"/>
              </a:rPr>
              <a:t>).</a:t>
            </a:r>
          </a:p>
          <a:p>
            <a:pPr algn="just" rtl="0">
              <a:buFont typeface="Wingdings" panose="05000000000000000000" pitchFamily="2" charset="2"/>
              <a:buChar char="q"/>
            </a:pPr>
            <a:r>
              <a:rPr lang="en-US" b="0" i="0" u="none" strike="noStrike" baseline="0" dirty="0" smtClean="0">
                <a:solidFill>
                  <a:srgbClr val="000000"/>
                </a:solidFill>
                <a:latin typeface="Sabon-Roman"/>
              </a:rPr>
              <a:t> </a:t>
            </a:r>
            <a:r>
              <a:rPr lang="en-US" b="0" i="0" u="none" strike="noStrike" baseline="0" dirty="0" smtClean="0">
                <a:solidFill>
                  <a:srgbClr val="000000"/>
                </a:solidFill>
                <a:latin typeface="Sabon-Roman"/>
              </a:rPr>
              <a:t>The Cartesian</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coordinate axis, X, Y, and Z, is always rendered</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with the Z-axis as the vertical axis as shown </a:t>
            </a:r>
            <a:r>
              <a:rPr lang="en-US" dirty="0">
                <a:solidFill>
                  <a:srgbClr val="000000"/>
                </a:solidFill>
                <a:latin typeface="Sabon-Roman"/>
              </a:rPr>
              <a:t> Vector diagrams that show this coordinate system will be used to develop the physics of MRI.</a:t>
            </a:r>
          </a:p>
          <a:p>
            <a:pPr algn="l" rtl="0">
              <a:buFont typeface="Wingdings" panose="05000000000000000000" pitchFamily="2" charset="2"/>
              <a:buChar char="q"/>
            </a:pPr>
            <a:endParaRPr lang="ar-IQ" dirty="0"/>
          </a:p>
        </p:txBody>
      </p:sp>
      <p:pic>
        <p:nvPicPr>
          <p:cNvPr id="5" name="Picture 4"/>
          <p:cNvPicPr>
            <a:picLocks noChangeAspect="1"/>
          </p:cNvPicPr>
          <p:nvPr/>
        </p:nvPicPr>
        <p:blipFill>
          <a:blip r:embed="rId2"/>
          <a:stretch>
            <a:fillRect/>
          </a:stretch>
        </p:blipFill>
        <p:spPr>
          <a:xfrm>
            <a:off x="1510213" y="4346199"/>
            <a:ext cx="9107401" cy="2850822"/>
          </a:xfrm>
          <a:prstGeom prst="rect">
            <a:avLst/>
          </a:prstGeom>
        </p:spPr>
      </p:pic>
    </p:spTree>
    <p:extLst>
      <p:ext uri="{BB962C8B-B14F-4D97-AF65-F5344CB8AC3E}">
        <p14:creationId xmlns:p14="http://schemas.microsoft.com/office/powerpoint/2010/main" val="39000432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00790"/>
            <a:ext cx="12192000" cy="5876174"/>
          </a:xfrm>
        </p:spPr>
        <p:txBody>
          <a:bodyPr>
            <a:normAutofit/>
          </a:bodyPr>
          <a:lstStyle/>
          <a:p>
            <a:pPr algn="just" rtl="0">
              <a:buFont typeface="Wingdings" panose="05000000000000000000" pitchFamily="2" charset="2"/>
              <a:buChar char="Ø"/>
            </a:pPr>
            <a:r>
              <a:rPr lang="en-US" b="0" i="0" u="none" strike="noStrike" baseline="0" dirty="0" smtClean="0">
                <a:latin typeface="Frutiger-LightCn"/>
              </a:rPr>
              <a:t>A  </a:t>
            </a:r>
            <a:r>
              <a:rPr lang="en-US" b="0" i="0" u="none" strike="noStrike" baseline="0" dirty="0" smtClean="0">
                <a:solidFill>
                  <a:srgbClr val="FF0000"/>
                </a:solidFill>
                <a:latin typeface="Frutiger-LightCn"/>
              </a:rPr>
              <a:t>vector is a quantity that has magnitude and</a:t>
            </a:r>
            <a:r>
              <a:rPr lang="en-US" b="0" i="0" u="none" strike="noStrike" dirty="0" smtClean="0">
                <a:solidFill>
                  <a:srgbClr val="FF0000"/>
                </a:solidFill>
                <a:latin typeface="Frutiger-LightCn"/>
              </a:rPr>
              <a:t> </a:t>
            </a:r>
            <a:r>
              <a:rPr lang="en-US" b="0" i="0" u="none" strike="noStrike" baseline="0" dirty="0" smtClean="0">
                <a:solidFill>
                  <a:srgbClr val="FF0000"/>
                </a:solidFill>
                <a:latin typeface="Frutiger-LightCn"/>
              </a:rPr>
              <a:t>direction</a:t>
            </a:r>
            <a:r>
              <a:rPr lang="en-US" b="0" i="0" u="none" strike="noStrike" baseline="0" dirty="0" smtClean="0">
                <a:solidFill>
                  <a:srgbClr val="FF0000"/>
                </a:solidFill>
                <a:latin typeface="Frutiger-LightCn"/>
              </a:rPr>
              <a:t>.</a:t>
            </a:r>
          </a:p>
          <a:p>
            <a:pPr algn="just" rtl="0">
              <a:buFont typeface="Wingdings" panose="05000000000000000000" pitchFamily="2" charset="2"/>
              <a:buChar char="Ø"/>
            </a:pPr>
            <a:endParaRPr lang="en-US" b="0" i="0" u="none" strike="noStrike" baseline="0" dirty="0" smtClean="0">
              <a:solidFill>
                <a:srgbClr val="FF0000"/>
              </a:solidFill>
              <a:latin typeface="Frutiger-LightCn"/>
            </a:endParaRPr>
          </a:p>
          <a:p>
            <a:pPr algn="just" rtl="0">
              <a:buFont typeface="Wingdings" panose="05000000000000000000" pitchFamily="2" charset="2"/>
              <a:buChar char="Ø"/>
            </a:pPr>
            <a:r>
              <a:rPr lang="en-US" dirty="0" smtClean="0"/>
              <a:t>The Z-axis in Figure </a:t>
            </a:r>
            <a:r>
              <a:rPr lang="en-US" dirty="0" smtClean="0"/>
              <a:t>1-4 </a:t>
            </a:r>
            <a:r>
              <a:rPr lang="en-US" dirty="0" smtClean="0"/>
              <a:t>is drawn along axis of the patient. By convention in MRI, the Z-axis coincides with the axis of the static magnetic field (B</a:t>
            </a:r>
            <a:r>
              <a:rPr lang="en-US" sz="2000" dirty="0" smtClean="0"/>
              <a:t>0</a:t>
            </a:r>
            <a:r>
              <a:rPr lang="en-US" dirty="0" smtClean="0"/>
              <a:t>).</a:t>
            </a:r>
          </a:p>
          <a:p>
            <a:pPr algn="just" rtl="0">
              <a:buFont typeface="Wingdings" panose="05000000000000000000" pitchFamily="2" charset="2"/>
              <a:buChar char="Ø"/>
            </a:pPr>
            <a:r>
              <a:rPr lang="en-US" dirty="0" smtClean="0"/>
              <a:t> </a:t>
            </a:r>
            <a:endParaRPr lang="en-US" dirty="0" smtClean="0"/>
          </a:p>
          <a:p>
            <a:pPr algn="just" rtl="0">
              <a:buFont typeface="Wingdings" panose="05000000000000000000" pitchFamily="2" charset="2"/>
              <a:buChar char="Ø"/>
            </a:pPr>
            <a:r>
              <a:rPr lang="en-US" dirty="0" smtClean="0"/>
              <a:t>In superconducting MR imaging systems, the static magnetic field (B</a:t>
            </a:r>
            <a:r>
              <a:rPr lang="en-US" sz="2000" dirty="0" smtClean="0"/>
              <a:t>0</a:t>
            </a:r>
            <a:r>
              <a:rPr lang="en-US" dirty="0" smtClean="0"/>
              <a:t>) is usually horizontal, making the Z-axis horizontal, too</a:t>
            </a:r>
            <a:r>
              <a:rPr lang="en-US" dirty="0" smtClean="0"/>
              <a:t>.</a:t>
            </a:r>
          </a:p>
          <a:p>
            <a:pPr marL="0" indent="0" algn="just" rtl="0">
              <a:buNone/>
            </a:pPr>
            <a:endParaRPr lang="en-US" dirty="0" smtClean="0"/>
          </a:p>
          <a:p>
            <a:pPr algn="just" rtl="0">
              <a:buFont typeface="Wingdings" panose="05000000000000000000" pitchFamily="2" charset="2"/>
              <a:buChar char="Ø"/>
            </a:pPr>
            <a:r>
              <a:rPr lang="en-US" dirty="0" smtClean="0"/>
              <a:t> In a permanent magnet imaging system, the Z-axis is usually vertical, as in the vector diagrams that follow.</a:t>
            </a:r>
          </a:p>
          <a:p>
            <a:pPr algn="just" rtl="0">
              <a:buFont typeface="Wingdings" panose="05000000000000000000" pitchFamily="2" charset="2"/>
              <a:buChar char="Ø"/>
            </a:pPr>
            <a:endParaRPr lang="ar-IQ" dirty="0"/>
          </a:p>
        </p:txBody>
      </p:sp>
    </p:spTree>
    <p:extLst>
      <p:ext uri="{BB962C8B-B14F-4D97-AF65-F5344CB8AC3E}">
        <p14:creationId xmlns:p14="http://schemas.microsoft.com/office/powerpoint/2010/main" val="2527753468"/>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otalTime>10500</TotalTime>
  <Words>1260</Words>
  <Application>Microsoft Office PowerPoint</Application>
  <PresentationFormat>Widescreen</PresentationFormat>
  <Paragraphs>72</Paragraphs>
  <Slides>20</Slides>
  <Notes>0</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20</vt:i4>
      </vt:variant>
    </vt:vector>
  </HeadingPairs>
  <TitlesOfParts>
    <vt:vector size="33" baseType="lpstr">
      <vt:lpstr>Andalus</vt:lpstr>
      <vt:lpstr>Arial</vt:lpstr>
      <vt:lpstr>Calibri</vt:lpstr>
      <vt:lpstr>Calibri Light</vt:lpstr>
      <vt:lpstr>Frutiger-Bold</vt:lpstr>
      <vt:lpstr>Frutiger-LightCn</vt:lpstr>
      <vt:lpstr>Garamond</vt:lpstr>
      <vt:lpstr>Sabon-Bold</vt:lpstr>
      <vt:lpstr>Sabon-Roman</vt:lpstr>
      <vt:lpstr>Times New Roman</vt:lpstr>
      <vt:lpstr>Wingdings</vt:lpstr>
      <vt:lpstr>Office Theme</vt:lpstr>
      <vt:lpstr>Organic</vt:lpstr>
      <vt:lpstr>Magnetic Resonance and Medical Imaging  </vt:lpstr>
      <vt:lpstr>Magnet resonance Imaging Hardware  </vt:lpstr>
      <vt:lpstr>PowerPoint Presentation</vt:lpstr>
      <vt:lpstr>An Overview of Magnetic Resonance Imaging</vt:lpstr>
      <vt:lpstr>PowerPoint Presentation</vt:lpstr>
      <vt:lpstr>PowerPoint Presentation</vt:lpstr>
      <vt:lpstr>PowerPoint Presentation</vt:lpstr>
      <vt:lpstr>Net Magnetization </vt:lpstr>
      <vt:lpstr>PowerPoint Presentation</vt:lpstr>
      <vt:lpstr>PowerPoint Presentation</vt:lpstr>
      <vt:lpstr>PowerPoint Presentation</vt:lpstr>
      <vt:lpstr>Precession </vt:lpstr>
      <vt:lpstr>PowerPoint Presentation</vt:lpstr>
      <vt:lpstr>PowerPoint Presentation</vt:lpstr>
      <vt:lpstr>PowerPoint Presentation</vt:lpstr>
      <vt:lpstr>PowerPoint Presentation</vt:lpstr>
      <vt:lpstr>PowerPoint Presentation</vt:lpstr>
      <vt:lpstr>The Larmor Equation </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IMAGING HARDWARE  Just as a radiographic imaging system can be identified by its main components  (i.e., x-ray tube,  high-voltage generator, and operating console) so can an MRI system be identified by its main components (i.e., magnet, computer, and operating console).</dc:title>
  <dc:creator>Windows User</dc:creator>
  <cp:lastModifiedBy>Windows User</cp:lastModifiedBy>
  <cp:revision>26</cp:revision>
  <dcterms:created xsi:type="dcterms:W3CDTF">2020-12-19T12:23:31Z</dcterms:created>
  <dcterms:modified xsi:type="dcterms:W3CDTF">2020-12-28T06:01:05Z</dcterms:modified>
</cp:coreProperties>
</file>